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65_D14D730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65" r:id="rId6"/>
    <p:sldId id="348" r:id="rId7"/>
    <p:sldId id="344" r:id="rId8"/>
    <p:sldId id="345" r:id="rId9"/>
    <p:sldId id="346" r:id="rId10"/>
    <p:sldId id="367" r:id="rId11"/>
    <p:sldId id="350" r:id="rId12"/>
    <p:sldId id="354" r:id="rId13"/>
    <p:sldId id="372" r:id="rId14"/>
    <p:sldId id="321" r:id="rId15"/>
    <p:sldId id="343" r:id="rId16"/>
    <p:sldId id="352" r:id="rId17"/>
    <p:sldId id="271" r:id="rId18"/>
    <p:sldId id="274" r:id="rId19"/>
    <p:sldId id="353" r:id="rId20"/>
    <p:sldId id="322" r:id="rId21"/>
    <p:sldId id="351" r:id="rId22"/>
    <p:sldId id="355" r:id="rId23"/>
    <p:sldId id="323" r:id="rId24"/>
    <p:sldId id="324" r:id="rId25"/>
    <p:sldId id="327" r:id="rId26"/>
    <p:sldId id="281" r:id="rId27"/>
    <p:sldId id="357" r:id="rId28"/>
    <p:sldId id="368" r:id="rId29"/>
    <p:sldId id="328" r:id="rId30"/>
    <p:sldId id="272" r:id="rId31"/>
    <p:sldId id="370" r:id="rId32"/>
    <p:sldId id="369" r:id="rId33"/>
    <p:sldId id="263" r:id="rId34"/>
    <p:sldId id="279" r:id="rId35"/>
    <p:sldId id="359" r:id="rId36"/>
    <p:sldId id="360" r:id="rId37"/>
    <p:sldId id="333" r:id="rId38"/>
    <p:sldId id="280" r:id="rId39"/>
    <p:sldId id="362" r:id="rId40"/>
    <p:sldId id="363" r:id="rId41"/>
    <p:sldId id="337" r:id="rId42"/>
    <p:sldId id="373" r:id="rId43"/>
    <p:sldId id="361" r:id="rId44"/>
    <p:sldId id="339" r:id="rId45"/>
    <p:sldId id="364" r:id="rId46"/>
    <p:sldId id="342" r:id="rId47"/>
    <p:sldId id="270" r:id="rId48"/>
    <p:sldId id="374" r:id="rId49"/>
  </p:sldIdLst>
  <p:sldSz cx="12192000" cy="6858000"/>
  <p:notesSz cx="6888163" cy="100203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0B9AAF-B279-4FE2-AD3E-9637F7720F98}">
          <p14:sldIdLst>
            <p14:sldId id="256"/>
            <p14:sldId id="265"/>
            <p14:sldId id="348"/>
            <p14:sldId id="344"/>
            <p14:sldId id="345"/>
            <p14:sldId id="346"/>
            <p14:sldId id="367"/>
            <p14:sldId id="350"/>
            <p14:sldId id="354"/>
            <p14:sldId id="372"/>
            <p14:sldId id="321"/>
            <p14:sldId id="343"/>
            <p14:sldId id="352"/>
            <p14:sldId id="271"/>
            <p14:sldId id="274"/>
            <p14:sldId id="353"/>
            <p14:sldId id="322"/>
            <p14:sldId id="351"/>
            <p14:sldId id="355"/>
            <p14:sldId id="323"/>
            <p14:sldId id="324"/>
            <p14:sldId id="327"/>
            <p14:sldId id="281"/>
            <p14:sldId id="357"/>
            <p14:sldId id="368"/>
            <p14:sldId id="328"/>
            <p14:sldId id="272"/>
            <p14:sldId id="370"/>
            <p14:sldId id="369"/>
            <p14:sldId id="263"/>
            <p14:sldId id="279"/>
            <p14:sldId id="359"/>
            <p14:sldId id="360"/>
            <p14:sldId id="333"/>
            <p14:sldId id="280"/>
            <p14:sldId id="362"/>
            <p14:sldId id="363"/>
            <p14:sldId id="337"/>
            <p14:sldId id="373"/>
            <p14:sldId id="361"/>
            <p14:sldId id="339"/>
            <p14:sldId id="364"/>
            <p14:sldId id="342"/>
            <p14:sldId id="270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04C80C-E1A1-D8F5-4952-FDEBDECD30BB}" name="Alexandra Meran Santana" initials="AS" userId="S::alexandra.meran@digecog.gob.do::2c31149a-49a0-4d33-aa55-50559a2608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eran Santana" initials="AMS" lastIdx="1" clrIdx="0">
    <p:extLst>
      <p:ext uri="{19B8F6BF-5375-455C-9EA6-DF929625EA0E}">
        <p15:presenceInfo xmlns:p15="http://schemas.microsoft.com/office/powerpoint/2012/main" userId="S-1-5-21-1484953598-1959268695-3824560538-2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54D"/>
    <a:srgbClr val="00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-vm-fs00\PLANIFICACION\MONITOREO\Referencias%202025\Monitoreos%202025\Data%20Monitore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Septiembre!$G$12:$G$21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Septiembre!$M$12:$M$21</c:f>
              <c:numCache>
                <c:formatCode>0.00%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0.98459999999999992</c:v>
                </c:pt>
                <c:pt idx="4">
                  <c:v>1</c:v>
                </c:pt>
                <c:pt idx="5">
                  <c:v>0.98429999999999995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5-4A7E-A619-F960D9657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199759"/>
        <c:axId val="1394246063"/>
      </c:barChart>
      <c:catAx>
        <c:axId val="109619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1394246063"/>
        <c:crosses val="autoZero"/>
        <c:auto val="1"/>
        <c:lblAlgn val="ctr"/>
        <c:lblOffset val="100"/>
        <c:noMultiLvlLbl val="0"/>
      </c:catAx>
      <c:valAx>
        <c:axId val="1394246063"/>
        <c:scaling>
          <c:orientation val="minMax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09619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65_D14D73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381C34-3782-422A-BDFA-F76C00131093}" authorId="{5A04C80C-E1A1-D8F5-4952-FDEBDECD30BB}" created="2025-10-17T16:33:53.3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11513869" sldId="357"/>
      <ac:graphicFrameMk id="4" creationId="{70599A7F-33CD-4AE1-AB1A-EE8FF1ED33DC}"/>
      <ac:tblMk/>
      <ac:tcMk rowId="4233412918" colId="276222616"/>
      <ac:txMk cp="0" len="3">
        <ac:context len="4" hash="2110627"/>
      </ac:txMk>
    </ac:txMkLst>
    <p188:pos x="5034642" y="2041071"/>
    <p188:txBody>
      <a:bodyPr/>
      <a:lstStyle/>
      <a:p>
        <a:r>
          <a:rPr lang="en-US"/>
          <a:t>Revisar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81BDD-0016-4FDC-A5FD-6BC483B3B56C}" type="slidenum">
              <a:rPr lang="es-DO" smtClean="0"/>
              <a:t>19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791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30/10/2025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18/10/relationships/comments" Target="../comments/modernComment_165_D14D730D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2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12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1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3C6AED-0E8E-4E6A-A220-A3711D03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61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8397" y="4038761"/>
            <a:ext cx="615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Monitoreo Tercer Trimestre.</a:t>
            </a:r>
          </a:p>
          <a:p>
            <a:pPr algn="ctr"/>
            <a:r>
              <a:rPr lang="es-MX" sz="2800" b="1">
                <a:solidFill>
                  <a:schemeClr val="bg1"/>
                </a:solidFill>
              </a:rPr>
              <a:t> </a:t>
            </a:r>
            <a:r>
              <a:rPr lang="es-ES" sz="2800" b="1">
                <a:solidFill>
                  <a:schemeClr val="bg1"/>
                </a:solidFill>
              </a:rPr>
              <a:t>  </a:t>
            </a:r>
            <a:endParaRPr lang="es-DO" sz="2800" b="1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BFAF69-094C-4DC9-8873-295A20A79C0C}"/>
              </a:ext>
            </a:extLst>
          </p:cNvPr>
          <p:cNvSpPr/>
          <p:nvPr/>
        </p:nvSpPr>
        <p:spPr>
          <a:xfrm>
            <a:off x="559293" y="399495"/>
            <a:ext cx="3009530" cy="1331651"/>
          </a:xfrm>
          <a:prstGeom prst="rect">
            <a:avLst/>
          </a:prstGeom>
          <a:solidFill>
            <a:srgbClr val="12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E2A1E-39B9-0286-3837-EE506A43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B723-1ED2-F7DF-4C9E-B9D2205B7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468"/>
              </p:ext>
            </p:extLst>
          </p:nvPr>
        </p:nvGraphicFramePr>
        <p:xfrm>
          <a:off x="909204" y="1043626"/>
          <a:ext cx="10145723" cy="2034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361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2520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04427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346996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31034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4513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91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0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1160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1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FII-DIGECOG-NP-007</a:t>
                      </a:r>
                      <a:endParaRPr lang="es-ES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Porcentaje de Asistencias Normativas asistidas.</a:t>
                      </a:r>
                      <a:endParaRPr lang="es-E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04307"/>
                  </a:ext>
                </a:extLst>
              </a:tr>
              <a:tr h="61160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1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FII-DIGECOG-NP-008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Cantidad de instituciones incorporadas al SINOC.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83%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83%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 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99969"/>
                  </a:ext>
                </a:extLst>
              </a:tr>
              <a:tr h="4265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7</a:t>
                      </a:r>
                    </a:p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5901386-EF12-2702-9C6F-CB9F726F9687}"/>
              </a:ext>
            </a:extLst>
          </p:cNvPr>
          <p:cNvSpPr txBox="1"/>
          <p:nvPr/>
        </p:nvSpPr>
        <p:spPr>
          <a:xfrm>
            <a:off x="8845843" y="3353171"/>
            <a:ext cx="105430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/>
              <a:t>Efectividad </a:t>
            </a:r>
            <a:endParaRPr lang="es-ES" sz="12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7AF42-D223-8D6F-2B74-8AB0651A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510" y="3069786"/>
            <a:ext cx="830681" cy="8336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8D2467-1095-456A-84B8-13FEF3C1C386}"/>
              </a:ext>
            </a:extLst>
          </p:cNvPr>
          <p:cNvSpPr txBox="1"/>
          <p:nvPr/>
        </p:nvSpPr>
        <p:spPr>
          <a:xfrm>
            <a:off x="2958737" y="256063"/>
            <a:ext cx="627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Normas y Procedimientos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C40512-6776-4901-A28D-FD01BCF35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4340C5D-55A0-4B4B-A435-4659727547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F539AF81-4714-41B8-95A7-69D0FED7D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-9654" y="1170"/>
            <a:ext cx="12192000" cy="6858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371929" y="3169836"/>
            <a:ext cx="5628282" cy="1319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FIII-DIGECOG-NP-002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 Subcompendio  apuntan al compendio normativo y  que fortalecen el marco normativo del sistema de contabilidad gubernamental, revisado.</a:t>
            </a:r>
            <a:endParaRPr lang="es-ES" sz="1200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s-ES" sz="1200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s-ES" sz="1200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-21486" y="2528914"/>
            <a:ext cx="351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Normas y </a:t>
            </a:r>
            <a:r>
              <a:rPr lang="en-US" dirty="0" err="1"/>
              <a:t>Procedimientos</a:t>
            </a:r>
            <a:endParaRPr lang="en-US" dirty="0"/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644000" y="2283966"/>
            <a:ext cx="596010" cy="538603"/>
            <a:chOff x="131328" y="198554"/>
            <a:chExt cx="1642481" cy="1436665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328" y="198554"/>
              <a:ext cx="1642481" cy="1436665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541335" y="322284"/>
              <a:ext cx="741019" cy="827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371929" y="2135342"/>
            <a:ext cx="588597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FIII-DIGECOG-NP-001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Cantidad de informes  técnicos elaborados,  que  surjan del análisis de brecha sobre las actualizaciones normativas nacionales e internacionales 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409229" y="4217654"/>
            <a:ext cx="778277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 dirty="0">
                <a:solidFill>
                  <a:srgbClr val="000000"/>
                </a:solidFill>
                <a:latin typeface="+mj-lt"/>
              </a:rPr>
              <a:t>FIII-DIGECOG-NP-003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los instrumentos actualizados y/o elaborados, que apuntalan al Compendio Normativos.</a:t>
            </a:r>
            <a:endParaRPr lang="es-ES" dirty="0">
              <a:latin typeface="Calibri Light"/>
              <a:ea typeface="+mn-lt"/>
              <a:cs typeface="+mn-lt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31CF2BE-E039-4F2A-B826-9ECAA7B21602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024EB93-5B4F-45E8-80CF-E3424EB0E7B6}"/>
                </a:ext>
              </a:extLst>
            </p:cNvPr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E258A7F-E4AF-4F63-A1B5-9CB7AF477A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45355816-0994-4577-8C5B-341B0457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45" name="Picture 9">
              <a:extLst>
                <a:ext uri="{FF2B5EF4-FFF2-40B4-BE49-F238E27FC236}">
                  <a16:creationId xmlns:a16="http://schemas.microsoft.com/office/drawing/2014/main" id="{F0EBAEAA-8370-4738-B7F5-A5B9D8D6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3D56A3E9-28AE-4988-8980-2DF66590FA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grpSp>
        <p:nvGrpSpPr>
          <p:cNvPr id="49" name="Group 22">
            <a:extLst>
              <a:ext uri="{FF2B5EF4-FFF2-40B4-BE49-F238E27FC236}">
                <a16:creationId xmlns:a16="http://schemas.microsoft.com/office/drawing/2014/main" id="{553A5BDB-5CB5-4E86-B855-4670B4F40439}"/>
              </a:ext>
            </a:extLst>
          </p:cNvPr>
          <p:cNvGrpSpPr/>
          <p:nvPr/>
        </p:nvGrpSpPr>
        <p:grpSpPr>
          <a:xfrm>
            <a:off x="3627173" y="2222413"/>
            <a:ext cx="654524" cy="652139"/>
            <a:chOff x="-853920" y="161983"/>
            <a:chExt cx="1436665" cy="1436665"/>
          </a:xfrm>
        </p:grpSpPr>
        <p:pic>
          <p:nvPicPr>
            <p:cNvPr id="50" name="Picture 23">
              <a:extLst>
                <a:ext uri="{FF2B5EF4-FFF2-40B4-BE49-F238E27FC236}">
                  <a16:creationId xmlns:a16="http://schemas.microsoft.com/office/drawing/2014/main" id="{1F7672F4-FFE7-4C6C-B867-83D194E64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B9B748E3-22F8-41C8-BF4B-209D371EF13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4CFBD6FA-94B3-4B1A-9B38-F1707E663ED0}"/>
              </a:ext>
            </a:extLst>
          </p:cNvPr>
          <p:cNvGrpSpPr/>
          <p:nvPr/>
        </p:nvGrpSpPr>
        <p:grpSpPr>
          <a:xfrm>
            <a:off x="3627173" y="3204233"/>
            <a:ext cx="654524" cy="652139"/>
            <a:chOff x="-853920" y="161983"/>
            <a:chExt cx="1436665" cy="1436665"/>
          </a:xfrm>
        </p:grpSpPr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86FEF82A-189E-48D0-BCC1-1A25E5DF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AAD390F5-FDC3-4E74-A7F4-79183041487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1F6F7A4B-EDAF-417C-A429-9D74D7BD75F1}"/>
              </a:ext>
            </a:extLst>
          </p:cNvPr>
          <p:cNvGrpSpPr/>
          <p:nvPr/>
        </p:nvGrpSpPr>
        <p:grpSpPr>
          <a:xfrm>
            <a:off x="3627173" y="4218250"/>
            <a:ext cx="654524" cy="652139"/>
            <a:chOff x="-853920" y="161983"/>
            <a:chExt cx="1436665" cy="1436665"/>
          </a:xfrm>
        </p:grpSpPr>
        <p:pic>
          <p:nvPicPr>
            <p:cNvPr id="56" name="Picture 23">
              <a:extLst>
                <a:ext uri="{FF2B5EF4-FFF2-40B4-BE49-F238E27FC236}">
                  <a16:creationId xmlns:a16="http://schemas.microsoft.com/office/drawing/2014/main" id="{0BFF75F7-5DA6-44A1-AAAA-51023FC6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6D955DE4-7599-40A1-A8D1-28A23EE7A74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7</a:t>
              </a: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276607" y="5193502"/>
            <a:ext cx="5351378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FIII-DIGECOG-NP-004</a:t>
            </a:r>
            <a:endParaRPr lang="es-ES" sz="1500">
              <a:latin typeface="Calibri Ligh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Cantidad de técnicos de las áreas financieras activos en el programa de nivelación.</a:t>
            </a:r>
            <a:endParaRPr lang="es-ES" sz="1200"/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615408" y="5099678"/>
            <a:ext cx="625871" cy="609729"/>
            <a:chOff x="3605248" y="2131957"/>
            <a:chExt cx="1436666" cy="1563510"/>
          </a:xfrm>
        </p:grpSpPr>
        <p:pic>
          <p:nvPicPr>
            <p:cNvPr id="10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05248" y="2131957"/>
              <a:ext cx="1436666" cy="1563510"/>
            </a:xfrm>
            <a:prstGeom prst="rect">
              <a:avLst/>
            </a:prstGeom>
          </p:spPr>
        </p:pic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3762508" y="2278894"/>
              <a:ext cx="1062333" cy="9193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D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</a:t>
              </a:r>
            </a:p>
          </p:txBody>
        </p:sp>
      </p:grpSp>
      <p:sp>
        <p:nvSpPr>
          <p:cNvPr id="33" name="TextBox 38">
            <a:extLst>
              <a:ext uri="{FF2B5EF4-FFF2-40B4-BE49-F238E27FC236}">
                <a16:creationId xmlns:a16="http://schemas.microsoft.com/office/drawing/2014/main" id="{07217A29-BECA-46AF-9385-28481FE8A614}"/>
              </a:ext>
            </a:extLst>
          </p:cNvPr>
          <p:cNvSpPr txBox="1"/>
          <p:nvPr/>
        </p:nvSpPr>
        <p:spPr>
          <a:xfrm>
            <a:off x="2326077" y="802238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5B3A9280-2A3D-4115-AAB5-8F9EC9ABEBCC}"/>
              </a:ext>
            </a:extLst>
          </p:cNvPr>
          <p:cNvSpPr/>
          <p:nvPr/>
        </p:nvSpPr>
        <p:spPr>
          <a:xfrm flipV="1">
            <a:off x="2192882" y="1282087"/>
            <a:ext cx="7782391" cy="3394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C5BED0-78F9-4BB4-8520-A337D9E2EE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75F596D1-D625-4FC4-91BE-DA2682C7D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-9654" y="117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flipV="1">
            <a:off x="2192882" y="1282087"/>
            <a:ext cx="7782391" cy="3394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0408E28-9205-446E-AB16-0A7FD4C4CE93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3" name="Group 3"/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439167" y="3405167"/>
            <a:ext cx="7742673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500" b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FIII-DIGECOG-NP-006</a:t>
            </a:r>
            <a:r>
              <a:rPr lang="es-ES" sz="15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endParaRPr lang="es-ES" sz="1500">
              <a:latin typeface="Calibri Light"/>
            </a:endParaRPr>
          </a:p>
          <a:p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  centros educativos y gremiales, a los que se les orienta sobre el Sistema de Contabilidad Gubernamental.</a:t>
            </a:r>
            <a:endParaRPr lang="es-ES" sz="1200">
              <a:latin typeface="Calibri Light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3688409" y="3287707"/>
            <a:ext cx="638394" cy="641500"/>
            <a:chOff x="-129094" y="23247"/>
            <a:chExt cx="1485618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2166" y="23247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-129094" y="220232"/>
              <a:ext cx="1485618" cy="746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  <a:endParaRPr lang="es-ES"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326077" y="802238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B8D31960-AC9D-4ED5-A02B-5D7DCE4BC33F}"/>
              </a:ext>
            </a:extLst>
          </p:cNvPr>
          <p:cNvGrpSpPr/>
          <p:nvPr/>
        </p:nvGrpSpPr>
        <p:grpSpPr>
          <a:xfrm>
            <a:off x="3697400" y="4182582"/>
            <a:ext cx="624931" cy="589375"/>
            <a:chOff x="-2703" y="-221746"/>
            <a:chExt cx="1252550" cy="1436663"/>
          </a:xfrm>
        </p:grpSpPr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D3B2CD48-A1C0-4AEB-BFFD-3D2A1C141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03" y="-221746"/>
              <a:ext cx="1252550" cy="1436663"/>
            </a:xfrm>
            <a:prstGeom prst="rect">
              <a:avLst/>
            </a:prstGeom>
          </p:spPr>
        </p:pic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16CC3999-B413-4C4B-A832-0B499BA0F6A6}"/>
                </a:ext>
              </a:extLst>
            </p:cNvPr>
            <p:cNvSpPr txBox="1"/>
            <p:nvPr/>
          </p:nvSpPr>
          <p:spPr>
            <a:xfrm>
              <a:off x="155909" y="-3841"/>
              <a:ext cx="990514" cy="771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458119" y="4261498"/>
            <a:ext cx="773438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+mj-lt"/>
              </a:rPr>
              <a:t>FIII-DIGECOG-NP-007</a:t>
            </a:r>
            <a:endParaRPr lang="en-US" sz="15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Asistencias Normativas asistidas.</a:t>
            </a:r>
            <a:endParaRPr lang="es-ES">
              <a:latin typeface="Calibri Light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2FA566ED-45FF-AABB-DB7E-23687907C0D9}"/>
              </a:ext>
            </a:extLst>
          </p:cNvPr>
          <p:cNvSpPr txBox="1"/>
          <p:nvPr/>
        </p:nvSpPr>
        <p:spPr>
          <a:xfrm>
            <a:off x="4449327" y="2450302"/>
            <a:ext cx="5351378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FIII-DIGECOG-NP-005</a:t>
            </a:r>
            <a:endParaRPr lang="es-ES" sz="15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técnicos de las áreas financieras nivelados en Normativa Contables.</a:t>
            </a:r>
            <a:endParaRPr lang="es-ES" sz="1200">
              <a:latin typeface="Calibri Light"/>
              <a:ea typeface="+mn-lt"/>
              <a:cs typeface="+mn-lt"/>
            </a:endParaRPr>
          </a:p>
        </p:txBody>
      </p:sp>
      <p:grpSp>
        <p:nvGrpSpPr>
          <p:cNvPr id="15" name="Group 31">
            <a:extLst>
              <a:ext uri="{FF2B5EF4-FFF2-40B4-BE49-F238E27FC236}">
                <a16:creationId xmlns:a16="http://schemas.microsoft.com/office/drawing/2014/main" id="{EFD98A91-D9B6-9003-5C21-323F2FB59302}"/>
              </a:ext>
            </a:extLst>
          </p:cNvPr>
          <p:cNvGrpSpPr/>
          <p:nvPr/>
        </p:nvGrpSpPr>
        <p:grpSpPr>
          <a:xfrm>
            <a:off x="3702551" y="2475702"/>
            <a:ext cx="624931" cy="589375"/>
            <a:chOff x="-2703" y="-221746"/>
            <a:chExt cx="1252550" cy="1436663"/>
          </a:xfrm>
        </p:grpSpPr>
        <p:pic>
          <p:nvPicPr>
            <p:cNvPr id="16" name="Picture 32">
              <a:extLst>
                <a:ext uri="{FF2B5EF4-FFF2-40B4-BE49-F238E27FC236}">
                  <a16:creationId xmlns:a16="http://schemas.microsoft.com/office/drawing/2014/main" id="{267D07D0-4702-028F-CB68-026F81E4F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03" y="-221746"/>
              <a:ext cx="1252550" cy="1436663"/>
            </a:xfrm>
            <a:prstGeom prst="rect">
              <a:avLst/>
            </a:prstGeom>
          </p:spPr>
        </p:pic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FE09009A-1606-A170-D079-E9CE51097E82}"/>
                </a:ext>
              </a:extLst>
            </p:cNvPr>
            <p:cNvSpPr txBox="1"/>
            <p:nvPr/>
          </p:nvSpPr>
          <p:spPr>
            <a:xfrm>
              <a:off x="155909" y="-3841"/>
              <a:ext cx="990514" cy="771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200</a:t>
              </a:r>
            </a:p>
          </p:txBody>
        </p: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524DB39C-6A7B-E7B7-4964-EB616C130736}"/>
              </a:ext>
            </a:extLst>
          </p:cNvPr>
          <p:cNvSpPr txBox="1"/>
          <p:nvPr/>
        </p:nvSpPr>
        <p:spPr>
          <a:xfrm>
            <a:off x="4458118" y="5125098"/>
            <a:ext cx="773438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+mj-lt"/>
              </a:rPr>
              <a:t>FIII-DIGECOG-NP-008</a:t>
            </a:r>
            <a:endParaRPr lang="en-US" sz="15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Porcentajes de instituciones incorporadas en el SINOC.</a:t>
            </a:r>
            <a:endParaRPr lang="es-ES">
              <a:latin typeface="Calibri Light"/>
            </a:endParaRP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CE6922C9-901D-AB4D-B5DE-F52BBCFA9164}"/>
              </a:ext>
            </a:extLst>
          </p:cNvPr>
          <p:cNvGrpSpPr/>
          <p:nvPr/>
        </p:nvGrpSpPr>
        <p:grpSpPr>
          <a:xfrm>
            <a:off x="3697399" y="5035450"/>
            <a:ext cx="624931" cy="589375"/>
            <a:chOff x="-2703" y="-221746"/>
            <a:chExt cx="1252550" cy="1436663"/>
          </a:xfrm>
        </p:grpSpPr>
        <p:pic>
          <p:nvPicPr>
            <p:cNvPr id="21" name="Picture 32">
              <a:extLst>
                <a:ext uri="{FF2B5EF4-FFF2-40B4-BE49-F238E27FC236}">
                  <a16:creationId xmlns:a16="http://schemas.microsoft.com/office/drawing/2014/main" id="{08ADB673-003E-EEE0-48DC-85BDBF82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03" y="-221746"/>
              <a:ext cx="1252550" cy="1436663"/>
            </a:xfrm>
            <a:prstGeom prst="rect">
              <a:avLst/>
            </a:prstGeom>
          </p:spPr>
        </p:pic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0D5AB78D-94D6-2F03-66A1-C8279ED37325}"/>
                </a:ext>
              </a:extLst>
            </p:cNvPr>
            <p:cNvSpPr txBox="1"/>
            <p:nvPr/>
          </p:nvSpPr>
          <p:spPr>
            <a:xfrm>
              <a:off x="155909" y="-3841"/>
              <a:ext cx="990514" cy="771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sp>
        <p:nvSpPr>
          <p:cNvPr id="29" name="TextBox 12">
            <a:extLst>
              <a:ext uri="{FF2B5EF4-FFF2-40B4-BE49-F238E27FC236}">
                <a16:creationId xmlns:a16="http://schemas.microsoft.com/office/drawing/2014/main" id="{62E877E8-C0E0-4FC6-BFEF-36F8352822D0}"/>
              </a:ext>
            </a:extLst>
          </p:cNvPr>
          <p:cNvSpPr txBox="1"/>
          <p:nvPr/>
        </p:nvSpPr>
        <p:spPr>
          <a:xfrm>
            <a:off x="-21486" y="2528914"/>
            <a:ext cx="351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Normas y </a:t>
            </a:r>
            <a:r>
              <a:rPr lang="en-US" dirty="0" err="1"/>
              <a:t>Procedimientos</a:t>
            </a:r>
            <a:endParaRPr lang="en-US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68E0FC0-09D7-4367-95E1-0F3338D416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46188"/>
              </p:ext>
            </p:extLst>
          </p:nvPr>
        </p:nvGraphicFramePr>
        <p:xfrm>
          <a:off x="1294514" y="891479"/>
          <a:ext cx="8908265" cy="464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066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6357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92655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371970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5052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44447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5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5731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Julio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DO" sz="1200" b="1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DO" sz="1200" b="1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eptiembre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55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FII-DIGECOG-PC-005</a:t>
                      </a:r>
                    </a:p>
                    <a:p>
                      <a:pPr algn="l" fontAlgn="ctr"/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Financieros del Gobierno Central elaborados al Cierre 2024 y Corte e Intermedio 2025.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10687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Financieros Consolidados del Sector Público No Financiero, Gobierno General, Empresas Públicas No Financieras y Gobiernos Locales elaborados al Cierre 2024 y Corte 2025.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8921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instituciones del Sector Público con sus registros contables y presupuestarios en materia de Ingresos, Gastos, Activos Financieros, No Financieros y Pasivos Financieros monitoreados y validados.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19610"/>
                  </a:ext>
                </a:extLst>
              </a:tr>
              <a:tr h="8921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satisfacción y experiencia del usuario mediante la implementación del área de asistencia técnica.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9806"/>
                  </a:ext>
                </a:extLst>
              </a:tr>
              <a:tr h="41684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T3: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8139252" y="5783281"/>
            <a:ext cx="96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</a:t>
            </a:r>
            <a:endParaRPr kumimoji="0" lang="es-D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747740" y="369548"/>
            <a:ext cx="624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Procesamiento Contable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7C89D-8B5E-7CE8-7B56-58EF4B9D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77" y="5555897"/>
            <a:ext cx="848319" cy="8212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4766CD-2C17-40C9-93D6-2176782E7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5C16EDD-2BCF-406C-A2F2-B6C8B91B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9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8CFF3233-4C50-4BC1-ADE0-3E1DDEC3C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4632" y="2019464"/>
            <a:ext cx="3205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</a:t>
            </a:r>
            <a:r>
              <a:rPr lang="en-US" dirty="0" err="1"/>
              <a:t>Procesamiento</a:t>
            </a:r>
            <a:r>
              <a:rPr lang="en-US" dirty="0"/>
              <a:t> </a:t>
            </a:r>
            <a:r>
              <a:rPr lang="en-US" dirty="0" err="1"/>
              <a:t>Contable</a:t>
            </a:r>
            <a:r>
              <a:rPr lang="en-US" dirty="0"/>
              <a:t> y Estados Financieros.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77785" y="2296391"/>
            <a:ext cx="5894821" cy="520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latin typeface="+mj-lt"/>
              </a:rPr>
              <a:t>FII-DIGECOG-PC-001</a:t>
            </a:r>
            <a:endParaRPr lang="es-ES" sz="1450" b="1"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entidades Gobierno Central con el SCG Implementado.</a:t>
            </a:r>
            <a:endParaRPr lang="en-US" sz="1200">
              <a:latin typeface="Calibri Light"/>
              <a:ea typeface="+mn-lt"/>
              <a:cs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72989" y="3058901"/>
            <a:ext cx="756642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FII-DIGECOG-PC-002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Gobiernos Locales con el SCG Implementado.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76347" y="3729764"/>
            <a:ext cx="603693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FII-DIGECOG-PC-005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Cantidad de Estados Financieros Consolidados del Sector Público No Financiero, Gobierno General, Empresas Públicas No Financieras y Gobiernos Locales elaborados al Cierre 2024 y Corte 2025.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86402" y="2156869"/>
            <a:ext cx="654524" cy="652139"/>
            <a:chOff x="-853920" y="161983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16%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87669" y="2979968"/>
            <a:ext cx="653978" cy="675710"/>
            <a:chOff x="-258758" y="-38274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58758" y="-38274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-128626" y="-95898"/>
              <a:ext cx="1145267" cy="812260"/>
            </a:xfrm>
            <a:prstGeom prst="rect">
              <a:avLst/>
            </a:prstGeom>
          </p:spPr>
          <p:txBody>
            <a:bodyPr wrap="square" lIns="0" tIns="0" rIns="0" bIns="0" rtlCol="0" anchor="t" anchorCtr="1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89898" y="3873177"/>
            <a:ext cx="651749" cy="665809"/>
            <a:chOff x="99336" y="0"/>
            <a:chExt cx="1337329" cy="1337329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36" y="0"/>
              <a:ext cx="1337329" cy="1337329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82849" y="245042"/>
              <a:ext cx="1252337" cy="636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1%</a:t>
              </a:r>
            </a:p>
          </p:txBody>
        </p:sp>
      </p:grpSp>
      <p:sp>
        <p:nvSpPr>
          <p:cNvPr id="27" name="AutoShape 2">
            <a:extLst>
              <a:ext uri="{FF2B5EF4-FFF2-40B4-BE49-F238E27FC236}">
                <a16:creationId xmlns:a16="http://schemas.microsoft.com/office/drawing/2014/main" id="{506F4E64-18AC-4BCB-A47D-59836EB240A4}"/>
              </a:ext>
            </a:extLst>
          </p:cNvPr>
          <p:cNvSpPr/>
          <p:nvPr/>
        </p:nvSpPr>
        <p:spPr>
          <a:xfrm>
            <a:off x="2201490" y="1310353"/>
            <a:ext cx="7732220" cy="28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1CB7239-33FA-48CF-BEAB-A80033D7ED23}"/>
              </a:ext>
            </a:extLst>
          </p:cNvPr>
          <p:cNvSpPr txBox="1"/>
          <p:nvPr/>
        </p:nvSpPr>
        <p:spPr>
          <a:xfrm>
            <a:off x="2326077" y="822055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1ABBFC7-8D20-40F0-BA5B-23D9F2DBC6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B18B97F7-9BF7-4996-B01E-8B007259B5F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F30B5A87-36EE-47E9-90EC-FE690CB48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01490" y="1310353"/>
            <a:ext cx="7732220" cy="28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73732" y="2178334"/>
            <a:ext cx="655874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FII-DIGECOG-PC-006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Cantidad de Estados Financieros Consolidados del Sector Público No Financiero, Gobierno General, Empresas Públicas No Financieras y Gobiernos Locales elaborados al Cierre 2024 y Corte 2025.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98604" y="3138817"/>
            <a:ext cx="655874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FII-DIGECOG-PC-007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instituciones del Sector Público con sus registros contables y presupuestarios en materia de Ingresos, Gastos, Activos Financieros, No Financieros y Pasivos Financieros monitoreados y validados.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73731" y="4095216"/>
            <a:ext cx="793818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FII-DIGECOG-PC-008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índice de satisfacción y experiencia del usuario mediante la implementación del área de asistencia técnica.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466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188336" y="2217284"/>
            <a:ext cx="611728" cy="617376"/>
            <a:chOff x="-691119" y="118695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691119" y="118695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85162" y="351805"/>
              <a:ext cx="1252338" cy="736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7" y="822055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D9674A4D-196E-4AD4-8E71-539D2658E4DD}"/>
              </a:ext>
            </a:extLst>
          </p:cNvPr>
          <p:cNvGrpSpPr/>
          <p:nvPr/>
        </p:nvGrpSpPr>
        <p:grpSpPr>
          <a:xfrm>
            <a:off x="3165365" y="3139829"/>
            <a:ext cx="632020" cy="617376"/>
            <a:chOff x="-1069200" y="368443"/>
            <a:chExt cx="1484322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1ECB83EA-6E5B-46BA-8532-1C5729BC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069200" y="36844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705853AC-75F1-4C4B-86C1-9BFB7740DCC7}"/>
                </a:ext>
              </a:extLst>
            </p:cNvPr>
            <p:cNvSpPr txBox="1"/>
            <p:nvPr/>
          </p:nvSpPr>
          <p:spPr>
            <a:xfrm>
              <a:off x="-837216" y="576579"/>
              <a:ext cx="1252338" cy="73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C7294767-2A4E-9D4D-C7BF-488687FE8AD4}"/>
              </a:ext>
            </a:extLst>
          </p:cNvPr>
          <p:cNvGrpSpPr/>
          <p:nvPr/>
        </p:nvGrpSpPr>
        <p:grpSpPr>
          <a:xfrm>
            <a:off x="3186830" y="4062815"/>
            <a:ext cx="611728" cy="617376"/>
            <a:chOff x="-691119" y="118695"/>
            <a:chExt cx="1436665" cy="1436665"/>
          </a:xfrm>
        </p:grpSpPr>
        <p:pic>
          <p:nvPicPr>
            <p:cNvPr id="11" name="Picture 23">
              <a:extLst>
                <a:ext uri="{FF2B5EF4-FFF2-40B4-BE49-F238E27FC236}">
                  <a16:creationId xmlns:a16="http://schemas.microsoft.com/office/drawing/2014/main" id="{CEC93CD5-6B44-7FE9-3E3A-70E070B79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91119" y="118695"/>
              <a:ext cx="1436665" cy="1436665"/>
            </a:xfrm>
            <a:prstGeom prst="rect">
              <a:avLst/>
            </a:prstGeom>
          </p:spPr>
        </p:pic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51651761-CD1D-671B-23FC-0573B91BBC15}"/>
                </a:ext>
              </a:extLst>
            </p:cNvPr>
            <p:cNvSpPr txBox="1"/>
            <p:nvPr/>
          </p:nvSpPr>
          <p:spPr>
            <a:xfrm>
              <a:off x="-585162" y="351805"/>
              <a:ext cx="1252338" cy="736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28" name="TextBox 15">
            <a:extLst>
              <a:ext uri="{FF2B5EF4-FFF2-40B4-BE49-F238E27FC236}">
                <a16:creationId xmlns:a16="http://schemas.microsoft.com/office/drawing/2014/main" id="{0E615A93-F1E8-48C0-AA9B-8135BAB58686}"/>
              </a:ext>
            </a:extLst>
          </p:cNvPr>
          <p:cNvSpPr txBox="1"/>
          <p:nvPr/>
        </p:nvSpPr>
        <p:spPr>
          <a:xfrm>
            <a:off x="64632" y="2019464"/>
            <a:ext cx="3205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</a:t>
            </a:r>
            <a:r>
              <a:rPr lang="en-US" dirty="0" err="1"/>
              <a:t>Procesamiento</a:t>
            </a:r>
            <a:r>
              <a:rPr lang="en-US" dirty="0"/>
              <a:t> </a:t>
            </a:r>
            <a:r>
              <a:rPr lang="en-US" dirty="0" err="1"/>
              <a:t>Contable</a:t>
            </a:r>
            <a:r>
              <a:rPr lang="en-US" dirty="0"/>
              <a:t> y Estados Financieros.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49E2082B-018D-4FB3-8577-4F08F6E270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A8A2BB-FE5F-41A4-8351-BD3469101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03784"/>
              </p:ext>
            </p:extLst>
          </p:nvPr>
        </p:nvGraphicFramePr>
        <p:xfrm>
          <a:off x="1204275" y="1852793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</a:t>
                      </a:r>
                      <a:r>
                        <a:rPr lang="es-DO" sz="1200" b="1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FII-DIGECOG-AI-002</a:t>
                      </a:r>
                      <a:endParaRPr lang="es-ES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Cantidad de Informes analíticos y documentos estadísticos elaborados para la toma de decisiones.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FII-DIGECOG-AI-003</a:t>
                      </a:r>
                      <a:endParaRPr lang="es-ES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Cantidad de Estados de Recaudación e Inversión de las Rentas elaborados oportunamente.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2</a:t>
                      </a:r>
                    </a:p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8384117" y="4038298"/>
            <a:ext cx="1011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</a:t>
            </a:r>
            <a:endParaRPr kumimoji="0" lang="es-D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124402" y="1008242"/>
            <a:ext cx="794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Análisis de la Información Financiera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77B7BF-B9D3-51F5-773F-C246D9C4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11" y="3926423"/>
            <a:ext cx="815823" cy="78621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F57C38D-86A1-4DAB-8413-53DCE9A3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09A961-6F9D-4D4B-879F-434D03A04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A2BE6769-6D47-4E8E-A75E-2A016C92E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8333" y="1888843"/>
            <a:ext cx="3405714" cy="148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</a:t>
            </a:r>
            <a:r>
              <a:rPr lang="en-US" dirty="0" err="1"/>
              <a:t>Análisis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16946" y="2290247"/>
            <a:ext cx="6057090" cy="52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FII-DIGECOG-AI-001</a:t>
            </a:r>
            <a:endParaRPr lang="es-ES" sz="1470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Índice General de cumplimiento del SISACNOC.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 </a:t>
            </a:r>
            <a:endParaRPr lang="en-U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79C1F418-0EE6-4881-952F-C281D6D8855C}"/>
              </a:ext>
            </a:extLst>
          </p:cNvPr>
          <p:cNvSpPr txBox="1"/>
          <p:nvPr/>
        </p:nvSpPr>
        <p:spPr>
          <a:xfrm>
            <a:off x="2326077" y="859379"/>
            <a:ext cx="7539845" cy="43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C49B1713-1229-4054-9212-9934F8776BA6}"/>
              </a:ext>
            </a:extLst>
          </p:cNvPr>
          <p:cNvGrpSpPr/>
          <p:nvPr/>
        </p:nvGrpSpPr>
        <p:grpSpPr>
          <a:xfrm>
            <a:off x="3682380" y="2239893"/>
            <a:ext cx="654524" cy="652139"/>
            <a:chOff x="-853920" y="161983"/>
            <a:chExt cx="1436665" cy="1436665"/>
          </a:xfrm>
        </p:grpSpPr>
        <p:pic>
          <p:nvPicPr>
            <p:cNvPr id="28" name="Picture 23">
              <a:extLst>
                <a:ext uri="{FF2B5EF4-FFF2-40B4-BE49-F238E27FC236}">
                  <a16:creationId xmlns:a16="http://schemas.microsoft.com/office/drawing/2014/main" id="{A4474EBE-EB4E-4030-93DF-C05B1AB4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FBDECA1A-53C0-486D-BA42-FD3590270D8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70%</a:t>
              </a:r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5B0988C1-54B1-AB78-072F-0C2B99AB07B0}"/>
              </a:ext>
            </a:extLst>
          </p:cNvPr>
          <p:cNvSpPr txBox="1"/>
          <p:nvPr/>
        </p:nvSpPr>
        <p:spPr>
          <a:xfrm>
            <a:off x="4342604" y="3098710"/>
            <a:ext cx="6131431" cy="52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FII-DIGECOG-AI-002</a:t>
            </a:r>
            <a:endParaRPr lang="es-ES" sz="1470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Informes analíticos y documentos estadísticos elaborados para la toma de decisiones.</a:t>
            </a:r>
            <a:r>
              <a:rPr lang="es-ES" sz="12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 </a:t>
            </a:r>
            <a:endParaRPr lang="en-U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580011B4-AD24-57BC-2074-92BCC9FBF6AB}"/>
              </a:ext>
            </a:extLst>
          </p:cNvPr>
          <p:cNvGrpSpPr/>
          <p:nvPr/>
        </p:nvGrpSpPr>
        <p:grpSpPr>
          <a:xfrm>
            <a:off x="3682380" y="3104112"/>
            <a:ext cx="654524" cy="652139"/>
            <a:chOff x="-853920" y="161983"/>
            <a:chExt cx="1436665" cy="1436665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D3996F95-FAF4-5445-3EBC-8AFB9B39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94CAAB86-8E81-A7F9-7081-A60FB4ED59FD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</a:t>
              </a:r>
            </a:p>
          </p:txBody>
        </p:sp>
      </p:grpSp>
      <p:sp>
        <p:nvSpPr>
          <p:cNvPr id="21" name="AutoShape 2">
            <a:extLst>
              <a:ext uri="{FF2B5EF4-FFF2-40B4-BE49-F238E27FC236}">
                <a16:creationId xmlns:a16="http://schemas.microsoft.com/office/drawing/2014/main" id="{8907CA83-CDDE-40D5-A6BC-D619E84985E1}"/>
              </a:ext>
            </a:extLst>
          </p:cNvPr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0D03608-A84C-442E-A843-1AC9CDF498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3315EBBC-A7C1-4FA0-AF86-D3B83639347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87154"/>
              </p:ext>
            </p:extLst>
          </p:nvPr>
        </p:nvGraphicFramePr>
        <p:xfrm>
          <a:off x="1420090" y="1160318"/>
          <a:ext cx="9631069" cy="3976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9088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137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5213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7686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242122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59480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2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</a:t>
                      </a: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3914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420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FII-DIGECOG-RH-001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Porcentaje cumplimiento de la política de Derechos Humanos.</a:t>
                      </a:r>
                      <a:endParaRPr lang="es-D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420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FII-DIGECOG-RH-005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lvl="0" algn="l"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Porcentaje de nombramientos emitidos acorde a las contrataciones realizadas. </a:t>
                      </a:r>
                      <a:endParaRPr lang="es-DO" sz="1200" b="0" i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74306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FII-DIGECOG-RH-007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informes de ausentismo laboral.</a:t>
                      </a:r>
                      <a:endParaRPr lang="es-DO" sz="1200" b="0" i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lang="en-US"/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83986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FII-DIGECOG-RH-008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nóminas elaboradas en plazo oportuno.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  <a:tr h="542064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FII-DIGECOG-RH-009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Porcentaje de hojas de cálculo generadas para derechos adquiridos en un plazo oportuno.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60774"/>
                  </a:ext>
                </a:extLst>
              </a:tr>
              <a:tr h="929253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FII-DIGECOG-PD-013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Porcentaje de personal de nuevo ingreso evaluado en período probatorio.</a:t>
                      </a:r>
                      <a:endParaRPr lang="es-DO">
                        <a:latin typeface="Calibri"/>
                      </a:endParaRPr>
                    </a:p>
                  </a:txBody>
                  <a:tcPr marL="9445" marR="9445" marT="944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1094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2" y="623762"/>
            <a:ext cx="58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Recursos Humanos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5A8EB6-22E3-4A1D-AD91-D96FC3A9C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0A2E9D1-F517-4E3B-B73E-4618D67D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B0B00-3ED6-57FD-BE45-610E421C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57" y="4587013"/>
            <a:ext cx="1110916" cy="869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4348" y="3651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99414"/>
              </p:ext>
            </p:extLst>
          </p:nvPr>
        </p:nvGraphicFramePr>
        <p:xfrm>
          <a:off x="1172371" y="1409161"/>
          <a:ext cx="9288455" cy="3195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FII-DIGECOG-RH-014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accidentes de trabajo y enfermedades profesionales reportados al IDOPPRIL.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7879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actividades de promoción y prevención en la salud efectuadas, procurando la igualdad de género.</a:t>
                      </a:r>
                      <a:endParaRPr lang="es-DO" sz="1200" b="0" i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Cantidad de reportes de enfermedades epidemiológicas remitidos a la DIEPI.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FII-DIGECOG-RH-017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indicadores de gestión actualizados.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lang="en-US"/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86%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98%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10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8230436" y="4868923"/>
            <a:ext cx="956326" cy="287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/>
              <a:t>Efectividad </a:t>
            </a:r>
            <a:endParaRPr lang="es-ES" sz="1200">
              <a:ea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2" y="690396"/>
            <a:ext cx="596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Recursos Humanos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B993E5-3766-4587-8824-ED98FD37D2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0164937-3E17-4C3E-8613-76D0C370C2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0A7DF0-75BC-4F59-958F-BE1C3B14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932" y="2240970"/>
            <a:ext cx="7394131" cy="12065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2766695" y="991077"/>
            <a:ext cx="665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Semáforo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F86D2429-3F63-4440-9D43-30F3A4FAB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4348" y="3651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463" y="2595115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90005" y="2761781"/>
            <a:ext cx="709239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7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>
                <a:solidFill>
                  <a:srgbClr val="000000"/>
                </a:solidFill>
                <a:latin typeface="+mj-lt"/>
              </a:rPr>
              <a:t>FII-DIGECOG-RH-002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cumplimiento del Plan de capacitación.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88836" y="3754681"/>
            <a:ext cx="5958822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FII-DIGECOG-RH-003</a:t>
            </a:r>
            <a:endParaRPr lang="es-ES" sz="1467" b="1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cumplimiento del plan de bienestar y clima organizacional.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 </a:t>
            </a:r>
            <a:endParaRPr lang="es-E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90783" y="4495940"/>
            <a:ext cx="7217400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FII-DIGECOG-RH-004</a:t>
            </a:r>
            <a:endParaRPr lang="es-ES" sz="1467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concursos efectuados para ingresos en cargos de carrera administrativa, cumpliendo con la política de género.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72033" y="2944467"/>
            <a:ext cx="464078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400" b="1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322472" y="5385399"/>
            <a:ext cx="5958821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FII-DIGECOG-RH-005</a:t>
            </a:r>
            <a:endParaRPr lang="es-ES" sz="1467" b="1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nombramientos emitidos acorde a las contrataciones realizadas.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 </a:t>
            </a:r>
            <a:endParaRPr lang="es-E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just">
              <a:lnSpc>
                <a:spcPts val="2053"/>
              </a:lnSpc>
              <a:spcBef>
                <a:spcPct val="0"/>
              </a:spcBef>
            </a:pPr>
            <a:endParaRPr lang="es-ES" sz="12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5" name="Group 22">
            <a:extLst>
              <a:ext uri="{FF2B5EF4-FFF2-40B4-BE49-F238E27FC236}">
                <a16:creationId xmlns:a16="http://schemas.microsoft.com/office/drawing/2014/main" id="{341B5087-F67B-46F3-A0E2-6F05D228C059}"/>
              </a:ext>
            </a:extLst>
          </p:cNvPr>
          <p:cNvGrpSpPr/>
          <p:nvPr/>
        </p:nvGrpSpPr>
        <p:grpSpPr>
          <a:xfrm>
            <a:off x="3516764" y="2770614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706530F9-8168-4885-97B8-E92EFFAD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F943ED82-EBCC-4B38-B84F-32888829F906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8A791069-9E14-44DA-87D9-C320FF7A7832}"/>
              </a:ext>
            </a:extLst>
          </p:cNvPr>
          <p:cNvGrpSpPr/>
          <p:nvPr/>
        </p:nvGrpSpPr>
        <p:grpSpPr>
          <a:xfrm>
            <a:off x="3479593" y="3618659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D7130625-D937-415C-BA99-E847274F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CE1A56F3-FA7E-45F3-A6DD-577FAD004ED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1CB35FF6-6560-43B7-8593-578174A2D850}"/>
              </a:ext>
            </a:extLst>
          </p:cNvPr>
          <p:cNvGrpSpPr/>
          <p:nvPr/>
        </p:nvGrpSpPr>
        <p:grpSpPr>
          <a:xfrm>
            <a:off x="3484567" y="4465613"/>
            <a:ext cx="654524" cy="652139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C86511D3-F50E-44B8-99B4-30EF4417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DB8CCC5C-BB1F-4C1F-9C6E-71BBDD19CC0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4" name="Group 22">
            <a:extLst>
              <a:ext uri="{FF2B5EF4-FFF2-40B4-BE49-F238E27FC236}">
                <a16:creationId xmlns:a16="http://schemas.microsoft.com/office/drawing/2014/main" id="{A8C86ABC-60EE-4BA3-970E-A4963C0B2916}"/>
              </a:ext>
            </a:extLst>
          </p:cNvPr>
          <p:cNvGrpSpPr/>
          <p:nvPr/>
        </p:nvGrpSpPr>
        <p:grpSpPr>
          <a:xfrm>
            <a:off x="3543987" y="5384442"/>
            <a:ext cx="654524" cy="652139"/>
            <a:chOff x="-853920" y="161983"/>
            <a:chExt cx="1436665" cy="1436665"/>
          </a:xfrm>
        </p:grpSpPr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6014EF63-29FD-4FAE-BEB0-3A31DCACA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5F17D480-5FA9-4DD6-AE4F-19F16ED778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5" name="TextBox 16">
            <a:extLst>
              <a:ext uri="{FF2B5EF4-FFF2-40B4-BE49-F238E27FC236}">
                <a16:creationId xmlns:a16="http://schemas.microsoft.com/office/drawing/2014/main" id="{14C853D4-BA8E-3363-C23B-CE1FF60868AE}"/>
              </a:ext>
            </a:extLst>
          </p:cNvPr>
          <p:cNvSpPr txBox="1"/>
          <p:nvPr/>
        </p:nvSpPr>
        <p:spPr>
          <a:xfrm>
            <a:off x="4292753" y="1964573"/>
            <a:ext cx="709239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7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FII-DIGECOG-RH-001</a:t>
            </a:r>
            <a:endParaRPr lang="es-ES" sz="1450" b="1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ea typeface="+mn-lt"/>
                <a:cs typeface="+mn-lt"/>
              </a:rPr>
              <a:t>Porcentaje cumplimiento de la política de Derechos Humanos.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.</a:t>
            </a:r>
            <a:endParaRPr lang="es-E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E418505D-53A9-1C0A-72B6-DB6C080E713A}"/>
              </a:ext>
            </a:extLst>
          </p:cNvPr>
          <p:cNvGrpSpPr/>
          <p:nvPr/>
        </p:nvGrpSpPr>
        <p:grpSpPr>
          <a:xfrm>
            <a:off x="3544642" y="1964899"/>
            <a:ext cx="654524" cy="652139"/>
            <a:chOff x="-853920" y="398418"/>
            <a:chExt cx="1436665" cy="1436665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BC2F1393-0AC9-DC62-42D1-8C01C0BA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398418"/>
              <a:ext cx="1436665" cy="1436665"/>
            </a:xfrm>
            <a:prstGeom prst="rect">
              <a:avLst/>
            </a:prstGeom>
          </p:spPr>
        </p:pic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31A67C62-1383-8CDE-7BAD-3787D3678716}"/>
                </a:ext>
              </a:extLst>
            </p:cNvPr>
            <p:cNvSpPr txBox="1"/>
            <p:nvPr/>
          </p:nvSpPr>
          <p:spPr>
            <a:xfrm>
              <a:off x="-686239" y="72418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5" name="TextBox 38">
            <a:extLst>
              <a:ext uri="{FF2B5EF4-FFF2-40B4-BE49-F238E27FC236}">
                <a16:creationId xmlns:a16="http://schemas.microsoft.com/office/drawing/2014/main" id="{CC806266-ED07-457A-8265-EC6017DF17AC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36" name="AutoShape 2">
            <a:extLst>
              <a:ext uri="{FF2B5EF4-FFF2-40B4-BE49-F238E27FC236}">
                <a16:creationId xmlns:a16="http://schemas.microsoft.com/office/drawing/2014/main" id="{1DAD72D0-1CC3-4550-B41E-B8454C893F32}"/>
              </a:ext>
            </a:extLst>
          </p:cNvPr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94433F5-57A1-4C2E-9C11-55668DE44C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72AB9042-8CE4-437C-8B7E-07DAA5C3F9B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673E19EA-3935-4346-8256-4A5D685F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5019" y="4045334"/>
            <a:ext cx="895194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29695"/>
            <a:ext cx="1177465" cy="11774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380112" y="2570266"/>
            <a:ext cx="737854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FII-DIGECOG-RH-007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>
                <a:solidFill>
                  <a:srgbClr val="000000"/>
                </a:solidFill>
                <a:latin typeface="+mj-lt"/>
              </a:rPr>
              <a:t>Cantidad de informes de ausentismo laboral </a:t>
            </a:r>
            <a:endParaRPr lang="es-E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91376" y="3296595"/>
            <a:ext cx="7115879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50" b="1">
                <a:solidFill>
                  <a:srgbClr val="000000"/>
                </a:solidFill>
                <a:latin typeface="+mj-lt"/>
              </a:rPr>
              <a:t>FII-DIGECOG-RH-008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nóminas elaboradas en plazo oportuno</a:t>
            </a:r>
            <a:endParaRPr lang="en-U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29727" y="4814839"/>
            <a:ext cx="733455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FII-DIGECOG-RH-010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reconocimientos y acciones de integración ejecutadas. </a:t>
            </a:r>
            <a:r>
              <a:rPr lang="en-US" sz="120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429726" y="3965256"/>
            <a:ext cx="716651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hojas de cálculo generadas para derechos adquiridos en un plazo oportuno.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89E704F5-BE4A-477D-B898-FDF591910E33}"/>
              </a:ext>
            </a:extLst>
          </p:cNvPr>
          <p:cNvGrpSpPr/>
          <p:nvPr/>
        </p:nvGrpSpPr>
        <p:grpSpPr>
          <a:xfrm>
            <a:off x="3627414" y="2386345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D63D2E1F-60CC-46EC-A108-75BFFF1D1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E47648E3-1D97-4C3C-9307-C67764FFD8E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032CFAEF-07A2-4646-903E-78D422895F3A}"/>
              </a:ext>
            </a:extLst>
          </p:cNvPr>
          <p:cNvGrpSpPr/>
          <p:nvPr/>
        </p:nvGrpSpPr>
        <p:grpSpPr>
          <a:xfrm>
            <a:off x="3626383" y="3122244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7EEC8AB3-9780-46AB-AF52-73D3F9D8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4317D06-2419-43A1-9826-6D8FC9D9D9A9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B5127AE9-6A09-4823-AA90-2B07BC6EC3CE}"/>
              </a:ext>
            </a:extLst>
          </p:cNvPr>
          <p:cNvGrpSpPr/>
          <p:nvPr/>
        </p:nvGrpSpPr>
        <p:grpSpPr>
          <a:xfrm>
            <a:off x="3626383" y="3966324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816D691D-2234-4C78-B1D6-9D04F506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3B337546-7941-4E6B-B46F-26B89000A777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525D25C5-7C11-4481-BCC1-7702E8E15A07}"/>
              </a:ext>
            </a:extLst>
          </p:cNvPr>
          <p:cNvGrpSpPr/>
          <p:nvPr/>
        </p:nvGrpSpPr>
        <p:grpSpPr>
          <a:xfrm>
            <a:off x="3626383" y="4749097"/>
            <a:ext cx="654524" cy="652139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AF44511D-5424-4DB9-9C1A-F1CBD580F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BE7783A3-4694-452B-8A04-92246D058D26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E33B06D9-D049-4FFF-B3C3-74A39A2B1E21}"/>
              </a:ext>
            </a:extLst>
          </p:cNvPr>
          <p:cNvSpPr txBox="1"/>
          <p:nvPr/>
        </p:nvSpPr>
        <p:spPr>
          <a:xfrm>
            <a:off x="17463" y="2595115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Humanos.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938B4F0D-5ABC-4DC9-A141-9FC63A641223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32" name="AutoShape 2">
            <a:extLst>
              <a:ext uri="{FF2B5EF4-FFF2-40B4-BE49-F238E27FC236}">
                <a16:creationId xmlns:a16="http://schemas.microsoft.com/office/drawing/2014/main" id="{337FBA94-5339-492F-9A7C-35C3BB9297F5}"/>
              </a:ext>
            </a:extLst>
          </p:cNvPr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806C941-B4D8-4B07-B06A-1C94AE13B0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64055B2F-FD87-4D2E-B000-5710AF77E20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01C5D780-E43D-421F-92EF-43B449E2F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572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290846" y="2030218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FII-DIGECOG-RH-011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satisfacción resultado de aplicación  encuesta de clima organizacional.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07676" y="2834167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50" b="1">
                <a:solidFill>
                  <a:srgbClr val="000000"/>
                </a:solidFill>
                <a:latin typeface="+mj-lt"/>
              </a:rPr>
              <a:t>FII-DIGECOG-RH-013</a:t>
            </a:r>
            <a:endParaRPr lang="en-U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personal de nuevo ingreso evaluado en período probatorio.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92732" y="3636717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FII-DIGECOG-RH-014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accidentes de trabajo y enfermedades profesionales reportados al IDOPPRIL.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307675" y="4509643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FII-DIGECOG-RH-015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actividades de promoción y prevención en la salud efectuadas, procurando la igualdad de género.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3338C8C2-42C5-4A25-93E1-2775F0C561A8}"/>
              </a:ext>
            </a:extLst>
          </p:cNvPr>
          <p:cNvGrpSpPr/>
          <p:nvPr/>
        </p:nvGrpSpPr>
        <p:grpSpPr>
          <a:xfrm>
            <a:off x="3592545" y="1965769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CA3A2463-8CBE-41BB-9248-67A9B8B7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1D577760-87CC-404E-B375-B7B8F3F9019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A4085A49-6A4D-42E7-A362-DC903D0488FD}"/>
              </a:ext>
            </a:extLst>
          </p:cNvPr>
          <p:cNvGrpSpPr/>
          <p:nvPr/>
        </p:nvGrpSpPr>
        <p:grpSpPr>
          <a:xfrm>
            <a:off x="3586223" y="2770078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91BCE451-43D1-440D-B7CF-4A5CF7FD2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59CF9F4E-6244-433D-B8B7-82D986CE4FB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29206697-F9BF-458F-965C-7B8D4EE2EF29}"/>
              </a:ext>
            </a:extLst>
          </p:cNvPr>
          <p:cNvGrpSpPr/>
          <p:nvPr/>
        </p:nvGrpSpPr>
        <p:grpSpPr>
          <a:xfrm>
            <a:off x="3588430" y="3570625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4182726B-81B3-4779-A59E-6D579FCF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AF71A3A-B2FA-46AE-B181-EC63B797921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0417D113-530C-47D8-9100-B1C47D0D05E2}"/>
              </a:ext>
            </a:extLst>
          </p:cNvPr>
          <p:cNvGrpSpPr/>
          <p:nvPr/>
        </p:nvGrpSpPr>
        <p:grpSpPr>
          <a:xfrm>
            <a:off x="3588430" y="4452877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DAC83C3E-7B0E-4216-8E6A-BF4021A2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B8955CDB-B02C-4D12-B52F-F9A23338721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4</a:t>
              </a:r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3FB91F35-F014-47C7-9703-BDC5FC280950}"/>
              </a:ext>
            </a:extLst>
          </p:cNvPr>
          <p:cNvSpPr txBox="1"/>
          <p:nvPr/>
        </p:nvSpPr>
        <p:spPr>
          <a:xfrm>
            <a:off x="17463" y="2595115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Humanos.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2871EAE-8F68-453C-96E2-89C15D03E929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14857CE-2848-48DA-8C0C-2CE558BADA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80537A07-5842-48BB-BFEF-51DD2B65C7C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4918A7B9-B91B-4F57-86F9-DE223C41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264429" y="2204279"/>
            <a:ext cx="738285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FII-DIGECOG-RH-016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reportes de enfermedades epidemiológicas remitidos a la DIEPI. 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E94D8D1D-EA45-4772-9AAD-1433A9F4170B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E2F755-82C3-457B-A9C7-E084FFB0A28A}"/>
              </a:ext>
            </a:extLst>
          </p:cNvPr>
          <p:cNvGrpSpPr/>
          <p:nvPr/>
        </p:nvGrpSpPr>
        <p:grpSpPr>
          <a:xfrm>
            <a:off x="3547321" y="2147513"/>
            <a:ext cx="654524" cy="652139"/>
            <a:chOff x="-853920" y="161983"/>
            <a:chExt cx="1436665" cy="1436665"/>
          </a:xfrm>
        </p:grpSpPr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0129C430-6832-43BF-B256-FD3330BC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424A6265-C2FF-414D-8601-61FA4B7BE56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415718EA-4ED1-0D9A-85E0-7345D89AB95C}"/>
              </a:ext>
            </a:extLst>
          </p:cNvPr>
          <p:cNvSpPr txBox="1"/>
          <p:nvPr/>
        </p:nvSpPr>
        <p:spPr>
          <a:xfrm>
            <a:off x="4264428" y="3017078"/>
            <a:ext cx="738285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FII-DIGECOG-RH-017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indicadores de gestión actualizados. 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4EDE77F6-77CD-9DCD-82A7-415D13F2B8BB}"/>
              </a:ext>
            </a:extLst>
          </p:cNvPr>
          <p:cNvGrpSpPr/>
          <p:nvPr/>
        </p:nvGrpSpPr>
        <p:grpSpPr>
          <a:xfrm>
            <a:off x="3547321" y="2899353"/>
            <a:ext cx="654524" cy="652139"/>
            <a:chOff x="-853920" y="161983"/>
            <a:chExt cx="1436665" cy="1436665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18A330DD-1DF8-5D4F-ED6D-AD73F67C9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9C9E546E-3EB3-714C-A6A6-A86B228FA07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E3AFE6C3-0CBF-4303-93FD-E1A48054BE41}"/>
              </a:ext>
            </a:extLst>
          </p:cNvPr>
          <p:cNvSpPr txBox="1"/>
          <p:nvPr/>
        </p:nvSpPr>
        <p:spPr>
          <a:xfrm>
            <a:off x="17463" y="2595115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Humanos.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AF2A0B9C-A955-484B-93A0-F04885367567}"/>
              </a:ext>
            </a:extLst>
          </p:cNvPr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F81A35D-FD31-468F-97F6-9B29EC788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B8F8D611-643E-4BAA-8788-5B5D14530D3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528"/>
              </p:ext>
            </p:extLst>
          </p:nvPr>
        </p:nvGraphicFramePr>
        <p:xfrm>
          <a:off x="1172371" y="1409161"/>
          <a:ext cx="9288455" cy="335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FII-DIGECOG-PD-004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Cantidad de proyectos estratégicos y actividades de formación gestionados por la Oficina de Cooperación Internacional en el área de proyectos</a:t>
                      </a: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541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FII-DIGECOG-PD-005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Índice general de Cumplimiento Plan Estratégico Institucional.</a:t>
                      </a:r>
                      <a:endParaRPr lang="es-DO">
                        <a:solidFill>
                          <a:schemeClr val="tx1"/>
                        </a:solidFill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541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FII-DIGECOG-PD-006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Índice general de Cumplimiento del Plan Operativo Anual.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1291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FII-DIGECOG-PD-008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cumplimiento del programa de auditorías interna.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FII-DIGECOG-PD-09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cumplimiento de los acuerdos de revisión por la dirección.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618551" y="717029"/>
            <a:ext cx="695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Planificación y Desarrollo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BFFA49-3906-49EC-BE47-DE706D22B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34D082D-C983-4296-97A2-3BF64F90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386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F202-A7C7-AFC6-8EC4-6CDA51E7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1EB779-23CE-B22D-B303-969C98B9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CC7090-C220-7B52-F695-C96B596E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23264"/>
              </p:ext>
            </p:extLst>
          </p:nvPr>
        </p:nvGraphicFramePr>
        <p:xfrm>
          <a:off x="1184313" y="1404650"/>
          <a:ext cx="9279792" cy="2685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733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209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87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203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8507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4722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10026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FII-DIGECOG-PD-015</a:t>
                      </a:r>
                      <a:endParaRPr lang="es-E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Cantidad de informes de rendición de cuentas y avances de la gestión elaborados, en tiempo oportuno.</a:t>
                      </a:r>
                      <a:endParaRPr lang="es-ES" sz="1200" b="0" i="0" u="none" strike="noStrike" kern="1200" noProof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</a:txBody>
                  <a:tcPr marL="9445" marR="9445" marT="944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82215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FII-DIGECOG-PD-016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cumplimiento del Índice de Control Interno.</a:t>
                      </a:r>
                      <a:endParaRPr lang="es-DO"/>
                    </a:p>
                  </a:txBody>
                  <a:tcPr marL="9445" marR="9445" marT="944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7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EBE9CA2-0906-4D6C-36C5-A2C5E2928C79}"/>
              </a:ext>
            </a:extLst>
          </p:cNvPr>
          <p:cNvSpPr txBox="1"/>
          <p:nvPr/>
        </p:nvSpPr>
        <p:spPr>
          <a:xfrm>
            <a:off x="8267348" y="4364446"/>
            <a:ext cx="126486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/>
              <a:t>Efectividad </a:t>
            </a:r>
            <a:endParaRPr lang="es-ES" sz="12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3D1A4-3DC4-A549-4E10-B6089234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669" y="4079959"/>
            <a:ext cx="870786" cy="8437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77B60D-6478-4330-8832-05E4A4132524}"/>
              </a:ext>
            </a:extLst>
          </p:cNvPr>
          <p:cNvSpPr txBox="1"/>
          <p:nvPr/>
        </p:nvSpPr>
        <p:spPr>
          <a:xfrm>
            <a:off x="2618551" y="717029"/>
            <a:ext cx="695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Planificación y Desarrollo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44705A2-5BDD-4C15-B329-191F811C0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6BE5F673-DF9E-4CD7-9E88-C9FE797B2B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5">
            <a:extLst>
              <a:ext uri="{FF2B5EF4-FFF2-40B4-BE49-F238E27FC236}">
                <a16:creationId xmlns:a16="http://schemas.microsoft.com/office/drawing/2014/main" id="{05E14465-C5D2-4866-8E4D-207658652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9770" y="2774954"/>
            <a:ext cx="587575" cy="54606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CA95E63-1E37-4753-AED2-4BF582434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76037" y="135032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56345" y="2309251"/>
            <a:ext cx="341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Planificación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50487" y="1964285"/>
            <a:ext cx="784217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FII-DIGECOG-PD-001</a:t>
            </a:r>
            <a:r>
              <a:rPr lang="es-ES" sz="145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Índice de satisfacción y experiencia de usuario externo identificado y analizado por género. </a:t>
            </a:r>
            <a:endParaRPr lang="es-E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50487" y="2731022"/>
            <a:ext cx="813965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FII-DIGECOG-PD-002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Índice de satisfacción y experiencia de usuario interno identificado y analizado por género. </a:t>
            </a:r>
            <a:endParaRPr lang="en-U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50487" y="3548781"/>
            <a:ext cx="8156599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FII-DIGECOG-PD-003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%Cumplimiento de la política de Enfoque a Género</a:t>
            </a:r>
            <a:endParaRPr lang="en-US">
              <a:latin typeface="Calibri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50487" y="4230050"/>
            <a:ext cx="8136418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FII-DIGECOG-PD-004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proyectos estratégicos y actividades de formación gestionados por la Oficina de Cooperación Internacional en el área de proyectos.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50487" y="5093689"/>
            <a:ext cx="7763515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FII-DIGECOG-PD-006</a:t>
            </a:r>
            <a:endParaRPr lang="es-ES" sz="1450" b="1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Índice general de Cumplimiento del Plan Operativo Anual.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F73782FC-54BC-4C28-B4D7-5BF35E47FE3B}"/>
              </a:ext>
            </a:extLst>
          </p:cNvPr>
          <p:cNvGrpSpPr/>
          <p:nvPr/>
        </p:nvGrpSpPr>
        <p:grpSpPr>
          <a:xfrm>
            <a:off x="3221484" y="1907519"/>
            <a:ext cx="654524" cy="652139"/>
            <a:chOff x="-853920" y="161983"/>
            <a:chExt cx="1436665" cy="1436665"/>
          </a:xfrm>
        </p:grpSpPr>
        <p:pic>
          <p:nvPicPr>
            <p:cNvPr id="47" name="Picture 23">
              <a:extLst>
                <a:ext uri="{FF2B5EF4-FFF2-40B4-BE49-F238E27FC236}">
                  <a16:creationId xmlns:a16="http://schemas.microsoft.com/office/drawing/2014/main" id="{45BA76CE-B0BA-4329-881B-479219D04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324EAEB9-4D3C-4D3E-A3FF-330087E6ADC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89398402-A3BD-437F-BC1D-464662944837}"/>
              </a:ext>
            </a:extLst>
          </p:cNvPr>
          <p:cNvGrpSpPr/>
          <p:nvPr/>
        </p:nvGrpSpPr>
        <p:grpSpPr>
          <a:xfrm>
            <a:off x="3221484" y="2694465"/>
            <a:ext cx="654524" cy="652139"/>
            <a:chOff x="-853920" y="161983"/>
            <a:chExt cx="1436665" cy="1436665"/>
          </a:xfrm>
        </p:grpSpPr>
        <p:pic>
          <p:nvPicPr>
            <p:cNvPr id="50" name="Picture 23">
              <a:extLst>
                <a:ext uri="{FF2B5EF4-FFF2-40B4-BE49-F238E27FC236}">
                  <a16:creationId xmlns:a16="http://schemas.microsoft.com/office/drawing/2014/main" id="{661DED49-782E-4018-B965-D6DC9BD77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A5211CD2-E31B-4A48-B99C-92EC15D905A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89%</a:t>
              </a: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40F906DC-D6E6-4666-94E7-6EF47E1BB531}"/>
              </a:ext>
            </a:extLst>
          </p:cNvPr>
          <p:cNvGrpSpPr/>
          <p:nvPr/>
        </p:nvGrpSpPr>
        <p:grpSpPr>
          <a:xfrm>
            <a:off x="3232990" y="3443839"/>
            <a:ext cx="654524" cy="652139"/>
            <a:chOff x="-853920" y="161983"/>
            <a:chExt cx="1436665" cy="1436665"/>
          </a:xfrm>
        </p:grpSpPr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82D7C1E2-E861-4680-B703-FF004337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188380C9-5DFF-4778-9A5B-84262978D9B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50F2AA6B-CECF-4B08-BD77-FE43AB9CC39E}"/>
              </a:ext>
            </a:extLst>
          </p:cNvPr>
          <p:cNvGrpSpPr/>
          <p:nvPr/>
        </p:nvGrpSpPr>
        <p:grpSpPr>
          <a:xfrm>
            <a:off x="3230817" y="4201466"/>
            <a:ext cx="654524" cy="652139"/>
            <a:chOff x="-853920" y="161983"/>
            <a:chExt cx="1436665" cy="1436665"/>
          </a:xfrm>
        </p:grpSpPr>
        <p:pic>
          <p:nvPicPr>
            <p:cNvPr id="56" name="Picture 23">
              <a:extLst>
                <a:ext uri="{FF2B5EF4-FFF2-40B4-BE49-F238E27FC236}">
                  <a16:creationId xmlns:a16="http://schemas.microsoft.com/office/drawing/2014/main" id="{BAC1A0AC-DE49-4DA7-8F4A-2F2DF4C5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C46C41F4-747E-479C-97EE-A69CE2E6E45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58" name="Group 22">
            <a:extLst>
              <a:ext uri="{FF2B5EF4-FFF2-40B4-BE49-F238E27FC236}">
                <a16:creationId xmlns:a16="http://schemas.microsoft.com/office/drawing/2014/main" id="{7423FCDD-3201-4856-8E3E-21AF910EAF29}"/>
              </a:ext>
            </a:extLst>
          </p:cNvPr>
          <p:cNvGrpSpPr/>
          <p:nvPr/>
        </p:nvGrpSpPr>
        <p:grpSpPr>
          <a:xfrm>
            <a:off x="3221484" y="4980159"/>
            <a:ext cx="654524" cy="652139"/>
            <a:chOff x="-853920" y="161983"/>
            <a:chExt cx="1436665" cy="1436665"/>
          </a:xfrm>
        </p:grpSpPr>
        <p:pic>
          <p:nvPicPr>
            <p:cNvPr id="59" name="Picture 23">
              <a:extLst>
                <a:ext uri="{FF2B5EF4-FFF2-40B4-BE49-F238E27FC236}">
                  <a16:creationId xmlns:a16="http://schemas.microsoft.com/office/drawing/2014/main" id="{C4343DEC-F140-485A-A06C-76521C8E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36EDC8AB-5897-4B88-B854-6F1B1A3DAD0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sp>
        <p:nvSpPr>
          <p:cNvPr id="34" name="TextBox 38">
            <a:extLst>
              <a:ext uri="{FF2B5EF4-FFF2-40B4-BE49-F238E27FC236}">
                <a16:creationId xmlns:a16="http://schemas.microsoft.com/office/drawing/2014/main" id="{D28FD534-5AEA-4DA1-8135-2D9DF1B686DA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97C8A5B1-CB36-4E84-9DC1-72CB9E8672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6A488E79-EEF4-4F43-A655-F7F006D54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6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20EB2F11-94B4-40D6-9AB6-19233A37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56671" y="1320709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227717" y="2285260"/>
            <a:ext cx="7904864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 dirty="0">
                <a:solidFill>
                  <a:srgbClr val="000000"/>
                </a:solidFill>
                <a:latin typeface="+mj-lt"/>
              </a:rPr>
              <a:t>FII-DIGECOG-PD-007</a:t>
            </a:r>
            <a:endParaRPr lang="es-ES" sz="1466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del Plan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Innovación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Calibri Light"/>
              <a:ea typeface="+mn-lt"/>
              <a:cs typeface="+mn-lt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249183" y="3095242"/>
            <a:ext cx="787523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FII-DIGECOG-PD-008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del programa de auditorías interna.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. </a:t>
            </a:r>
            <a:endParaRPr lang="es-ES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03128D77-CF2C-4329-865C-8CD948910B3D}"/>
              </a:ext>
            </a:extLst>
          </p:cNvPr>
          <p:cNvSpPr txBox="1"/>
          <p:nvPr/>
        </p:nvSpPr>
        <p:spPr>
          <a:xfrm>
            <a:off x="4281379" y="3881713"/>
            <a:ext cx="7893671" cy="520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FII-DIGECOG-PD-010</a:t>
            </a:r>
            <a:endParaRPr lang="es-ES" sz="145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no conformidades solucionadas en tiempo oportuno.</a:t>
            </a:r>
            <a:endParaRPr lang="es-ES" sz="1200" b="1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C4FE68D8-500D-4312-8441-4A4C610F2DBC}"/>
              </a:ext>
            </a:extLst>
          </p:cNvPr>
          <p:cNvSpPr txBox="1"/>
          <p:nvPr/>
        </p:nvSpPr>
        <p:spPr>
          <a:xfrm>
            <a:off x="4249182" y="4632281"/>
            <a:ext cx="7923176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FII-DIGECOG-PD-012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implementación del modelo CAF.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DF27DA72-627F-47BE-ACFC-042EC741DFEC}"/>
              </a:ext>
            </a:extLst>
          </p:cNvPr>
          <p:cNvGrpSpPr/>
          <p:nvPr/>
        </p:nvGrpSpPr>
        <p:grpSpPr>
          <a:xfrm>
            <a:off x="3483526" y="2140500"/>
            <a:ext cx="654524" cy="652139"/>
            <a:chOff x="-853920" y="161983"/>
            <a:chExt cx="1436665" cy="1436665"/>
          </a:xfrm>
        </p:grpSpPr>
        <p:pic>
          <p:nvPicPr>
            <p:cNvPr id="42" name="Picture 23">
              <a:extLst>
                <a:ext uri="{FF2B5EF4-FFF2-40B4-BE49-F238E27FC236}">
                  <a16:creationId xmlns:a16="http://schemas.microsoft.com/office/drawing/2014/main" id="{0F7853DE-678B-4763-8C08-0CBC80409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3E85213C-D9A9-48F7-9545-8920CDDB1DB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  <p:grpSp>
        <p:nvGrpSpPr>
          <p:cNvPr id="44" name="Group 22">
            <a:extLst>
              <a:ext uri="{FF2B5EF4-FFF2-40B4-BE49-F238E27FC236}">
                <a16:creationId xmlns:a16="http://schemas.microsoft.com/office/drawing/2014/main" id="{33B3F81D-CC18-41D7-BCD7-1403164AAE62}"/>
              </a:ext>
            </a:extLst>
          </p:cNvPr>
          <p:cNvGrpSpPr/>
          <p:nvPr/>
        </p:nvGrpSpPr>
        <p:grpSpPr>
          <a:xfrm>
            <a:off x="3483526" y="2952173"/>
            <a:ext cx="654524" cy="652139"/>
            <a:chOff x="-853920" y="161983"/>
            <a:chExt cx="1436665" cy="1436665"/>
          </a:xfrm>
        </p:grpSpPr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FB6662CA-5C13-4649-B623-D06E3FC6B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F362BAD0-C4A3-489A-B918-D14ADF7CF97D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E4A66742-9B05-4135-8310-39AB34AA33EF}"/>
              </a:ext>
            </a:extLst>
          </p:cNvPr>
          <p:cNvGrpSpPr/>
          <p:nvPr/>
        </p:nvGrpSpPr>
        <p:grpSpPr>
          <a:xfrm>
            <a:off x="3483526" y="3743641"/>
            <a:ext cx="654524" cy="652139"/>
            <a:chOff x="-853920" y="161983"/>
            <a:chExt cx="1436665" cy="1436665"/>
          </a:xfrm>
        </p:grpSpPr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883A619-F2D9-4799-B177-94C7997AE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6822B6CB-AA4C-4D74-BE91-71E79B72347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80%</a:t>
              </a: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:a16="http://schemas.microsoft.com/office/drawing/2014/main" id="{0352ED85-7610-4DDE-9E4A-173C7DA8CD62}"/>
              </a:ext>
            </a:extLst>
          </p:cNvPr>
          <p:cNvGrpSpPr/>
          <p:nvPr/>
        </p:nvGrpSpPr>
        <p:grpSpPr>
          <a:xfrm>
            <a:off x="3483526" y="4539535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BE3743C1-9966-4E86-8F32-4A7D4D5FA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49CB2BEF-2936-449E-885F-852996E30B46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B8D8C6CE-99B4-4837-9E13-DD6B959AC29D}"/>
              </a:ext>
            </a:extLst>
          </p:cNvPr>
          <p:cNvSpPr txBox="1"/>
          <p:nvPr/>
        </p:nvSpPr>
        <p:spPr>
          <a:xfrm>
            <a:off x="-56345" y="2309251"/>
            <a:ext cx="341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Planificación y Desarrollo.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C6447EF4-2235-4BBD-B341-3C5989F55BF5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053F9CB-D5A4-42E5-A66E-38602ADF4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879EB18E-7C91-4932-9BAB-ABDFC651D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7FB40-422A-46E8-65A9-58F85F7F4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BB4666E2-50CB-31D0-095F-D3CAE720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44CC40D-B001-4D60-8CCE-23BC49DE86F0}"/>
              </a:ext>
            </a:extLst>
          </p:cNvPr>
          <p:cNvSpPr/>
          <p:nvPr/>
        </p:nvSpPr>
        <p:spPr>
          <a:xfrm>
            <a:off x="2056671" y="1320709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3520C3B-F366-A19A-66B2-BD5BE5A4ED84}"/>
              </a:ext>
            </a:extLst>
          </p:cNvPr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07DC2A9-B7AB-5C57-576E-F2D98E3B8E6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69EC5D0C-E5D3-3D7D-CB90-36B1CBD6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8A218B0-4494-2E82-F375-BA7146D3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4CE1CD64-CC34-2ECC-774E-FBE09298D50F}"/>
              </a:ext>
            </a:extLst>
          </p:cNvPr>
          <p:cNvSpPr txBox="1"/>
          <p:nvPr/>
        </p:nvSpPr>
        <p:spPr>
          <a:xfrm>
            <a:off x="4249182" y="2102810"/>
            <a:ext cx="7904864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 dirty="0">
                <a:solidFill>
                  <a:srgbClr val="000000"/>
                </a:solidFill>
                <a:latin typeface="+mj-lt"/>
              </a:rPr>
              <a:t>FII-DIGECOG-PD-013</a:t>
            </a:r>
            <a:endParaRPr lang="es-ES" sz="1466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 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indicato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  de calidad y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proceso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. </a:t>
            </a:r>
            <a:endParaRPr lang="en-US" dirty="0">
              <a:latin typeface="Calibri Light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66D86988-68DE-3DA0-7283-750DDAC2860E}"/>
              </a:ext>
            </a:extLst>
          </p:cNvPr>
          <p:cNvSpPr txBox="1"/>
          <p:nvPr/>
        </p:nvSpPr>
        <p:spPr>
          <a:xfrm>
            <a:off x="4313577" y="2880594"/>
            <a:ext cx="7875237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FII-DIGECOG-PD-014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procesos del Sistema de Gestión de Calidad SGC documentados acorde al procedimiento de control de información.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. 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6D125017-D7A1-1040-C56E-4A9CA161DFEE}"/>
              </a:ext>
            </a:extLst>
          </p:cNvPr>
          <p:cNvSpPr txBox="1"/>
          <p:nvPr/>
        </p:nvSpPr>
        <p:spPr>
          <a:xfrm>
            <a:off x="4249182" y="3763657"/>
            <a:ext cx="7893671" cy="520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FII-DIGECOG-PD-015</a:t>
            </a:r>
            <a:endParaRPr lang="es-ES" sz="145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informes de rendición de cuentas y avances de la gestión elaborados, en tiempo oportuno.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29638197-4719-0B64-F3A6-3D6C170641F5}"/>
              </a:ext>
            </a:extLst>
          </p:cNvPr>
          <p:cNvSpPr txBox="1"/>
          <p:nvPr/>
        </p:nvSpPr>
        <p:spPr>
          <a:xfrm>
            <a:off x="4249182" y="4632281"/>
            <a:ext cx="7923176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FII-DIGECOG-PD-016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del Índice de Control Interno.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EB347AA0-16F1-D157-FC3E-8A307EAFD6A1}"/>
              </a:ext>
            </a:extLst>
          </p:cNvPr>
          <p:cNvSpPr txBox="1"/>
          <p:nvPr/>
        </p:nvSpPr>
        <p:spPr>
          <a:xfrm>
            <a:off x="2326078" y="81999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B554D237-6C83-F749-7917-4B2309D51DC7}"/>
              </a:ext>
            </a:extLst>
          </p:cNvPr>
          <p:cNvGrpSpPr/>
          <p:nvPr/>
        </p:nvGrpSpPr>
        <p:grpSpPr>
          <a:xfrm>
            <a:off x="3483526" y="2011711"/>
            <a:ext cx="654524" cy="652139"/>
            <a:chOff x="-853920" y="161983"/>
            <a:chExt cx="1436665" cy="1436665"/>
          </a:xfrm>
        </p:grpSpPr>
        <p:pic>
          <p:nvPicPr>
            <p:cNvPr id="42" name="Picture 23">
              <a:extLst>
                <a:ext uri="{FF2B5EF4-FFF2-40B4-BE49-F238E27FC236}">
                  <a16:creationId xmlns:a16="http://schemas.microsoft.com/office/drawing/2014/main" id="{EBD48CD7-64BB-BC7B-1672-A944626FE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FFF32E41-EF6D-D1E8-FC22-87E37D16AFA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44" name="Group 22">
            <a:extLst>
              <a:ext uri="{FF2B5EF4-FFF2-40B4-BE49-F238E27FC236}">
                <a16:creationId xmlns:a16="http://schemas.microsoft.com/office/drawing/2014/main" id="{31128615-B930-AAD5-4992-D59CCCEBDF03}"/>
              </a:ext>
            </a:extLst>
          </p:cNvPr>
          <p:cNvGrpSpPr/>
          <p:nvPr/>
        </p:nvGrpSpPr>
        <p:grpSpPr>
          <a:xfrm>
            <a:off x="3483526" y="2812652"/>
            <a:ext cx="654524" cy="652139"/>
            <a:chOff x="-853920" y="161983"/>
            <a:chExt cx="1436665" cy="1436665"/>
          </a:xfrm>
        </p:grpSpPr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1AD449B1-3E90-A9F9-C281-C87B7659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B479CB5E-0683-5574-0AD4-F64045E80187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94%</a:t>
              </a: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901EF095-761E-61CA-76B4-7EB031F315FC}"/>
              </a:ext>
            </a:extLst>
          </p:cNvPr>
          <p:cNvGrpSpPr/>
          <p:nvPr/>
        </p:nvGrpSpPr>
        <p:grpSpPr>
          <a:xfrm>
            <a:off x="3483526" y="3679247"/>
            <a:ext cx="654524" cy="652139"/>
            <a:chOff x="-853920" y="161983"/>
            <a:chExt cx="1436665" cy="1436665"/>
          </a:xfrm>
        </p:grpSpPr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1797C118-A64A-878F-7321-FBAB4B22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A68E74B0-034B-1753-A291-0C3DAA9FA30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</a:t>
              </a: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:a16="http://schemas.microsoft.com/office/drawing/2014/main" id="{599D0085-6C06-DA39-C673-C3ACA75E3EE0}"/>
              </a:ext>
            </a:extLst>
          </p:cNvPr>
          <p:cNvGrpSpPr/>
          <p:nvPr/>
        </p:nvGrpSpPr>
        <p:grpSpPr>
          <a:xfrm>
            <a:off x="3483526" y="4539535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B6166F8D-65AD-EEE4-45F9-08C844F1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E3E174A6-DB5A-2430-2334-61EF50D317C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66CFF183-C321-4B20-BC0A-5EDCC9E48874}"/>
              </a:ext>
            </a:extLst>
          </p:cNvPr>
          <p:cNvSpPr txBox="1"/>
          <p:nvPr/>
        </p:nvSpPr>
        <p:spPr>
          <a:xfrm>
            <a:off x="-56345" y="2309251"/>
            <a:ext cx="341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Planificación y Desarrollo.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95F1798-538E-45DE-AABB-363356E285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96750786-C561-45A0-BAB6-2E677868FF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3E55D-3E42-6BC1-6513-023FA3FD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73BB2E9-92C1-2ACE-3907-84646CC0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-9181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77B9176-10E1-EF37-944B-18EFEDD26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28754"/>
              </p:ext>
            </p:extLst>
          </p:nvPr>
        </p:nvGraphicFramePr>
        <p:xfrm>
          <a:off x="1207920" y="1265999"/>
          <a:ext cx="9579221" cy="4611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164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4699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4834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717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237179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53275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34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FII-DIGECOG-AF-002</a:t>
                      </a: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Índice de SISCOMPRAS.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92.80%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</a:t>
                      </a: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II-DIGECOG-AF-003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Porcentaje de suplidores evaluados satisfactoriamente.</a:t>
                      </a:r>
                      <a:endParaRPr lang="es-DO">
                        <a:latin typeface="Calibri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FII-DIGECOG-AF-005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ejecución del cronograma del Plan de Mantenimiento de la Planta Física, Vehículos, Equipos y Servicios de Mayordomía 2025.</a:t>
                      </a: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.  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FII-DIGECOG-AF-006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Porcentaje de cumplimiento de la ejecución del presupuesto planificado optimizando los  recursos financieros.</a:t>
                      </a:r>
                      <a:endParaRPr lang="es-DO">
                        <a:latin typeface="Calibri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25</a:t>
                      </a: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55144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FII-DIGECOG-AF-007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cumplimiento de la ejecución del presupuesto planificado optimizando los  recursos financieros.</a:t>
                      </a:r>
                      <a:endParaRPr lang="es-DO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19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FII-DIGECOG-AF-008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Cantidad de inventarios de bienes muebles y de consumo realizados.</a:t>
                      </a:r>
                      <a:endParaRPr lang="es-ES">
                        <a:latin typeface="Calibri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20123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6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E9AC53C-E600-80A1-B672-6556FE0A15BA}"/>
              </a:ext>
            </a:extLst>
          </p:cNvPr>
          <p:cNvSpPr txBox="1"/>
          <p:nvPr/>
        </p:nvSpPr>
        <p:spPr>
          <a:xfrm>
            <a:off x="8626063" y="6167787"/>
            <a:ext cx="100417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 dirty="0"/>
              <a:t>Efectividad </a:t>
            </a:r>
            <a:endParaRPr lang="es-ES" sz="1200" dirty="0">
              <a:ea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465918-B03E-5D21-E65D-999BE986F0C3}"/>
              </a:ext>
            </a:extLst>
          </p:cNvPr>
          <p:cNvSpPr txBox="1"/>
          <p:nvPr/>
        </p:nvSpPr>
        <p:spPr>
          <a:xfrm>
            <a:off x="2510273" y="751815"/>
            <a:ext cx="697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Administrativo y Financiero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B4BF9-1569-7091-8A2E-F6A320DF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25" y="5877550"/>
            <a:ext cx="990601" cy="8091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F7CB08-0063-48EE-819C-4DCB0261C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291E82CB-7411-43AB-94F7-A06DA68462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2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2605351" y="536437"/>
            <a:ext cx="615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Monitoreo Tercer Trimestre 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Operativo Anual 2025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s-D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035F7C-FCB0-44AC-8ED7-C57ACFC0DFCF}"/>
              </a:ext>
            </a:extLst>
          </p:cNvPr>
          <p:cNvSpPr txBox="1"/>
          <p:nvPr/>
        </p:nvSpPr>
        <p:spPr>
          <a:xfrm>
            <a:off x="1129554" y="1706279"/>
            <a:ext cx="9807388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Durante el tercer trimestre de 2025, la DIGECOG presentó resultados satisfactorios en la ejecución de todas las actividades e indicadores definidos en el Plan Operativo Anual (POA), alcanzando un cumplimiento general de 99.67 % en la efectividad institucional operativa y de 99.82 % en la efectividad transversal.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US" dirty="0">
                <a:solidFill>
                  <a:srgbClr val="0070C0"/>
                </a:solidFill>
              </a:rPr>
              <a:t>Dos (2) departamentos presentaron actividades / indicadores pendientes de realizar o en proceso, a los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cuales se les estará dando seguimiento para completar las evidencias correspondientes a su ejecución.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dirty="0">
                <a:solidFill>
                  <a:srgbClr val="0070C0"/>
                </a:solidFill>
              </a:rPr>
              <a:t>Estos resultados reflejan la transparencia y responsabilidad con la que todas las Direcciones y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Departamentos han asumido los diferentes compromisos establecidos en los POA.</a:t>
            </a:r>
            <a:endParaRPr lang="es-ES" sz="1600" b="1" strike="sngStrike" dirty="0">
              <a:solidFill>
                <a:srgbClr val="0070C0"/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8A47BB6A-CE2F-4357-B676-02F7B0325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95776" y="1262868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49136" y="1770612"/>
            <a:ext cx="3157184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00" b="1" spc="47">
                <a:solidFill>
                  <a:srgbClr val="19486A"/>
                </a:solidFill>
                <a:latin typeface="+mj-lt"/>
              </a:rPr>
              <a:t>Departamento Administrativo Financiero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5609" y="2329888"/>
            <a:ext cx="789385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Número de acciones implementadas de la política de Sostenibilidad Ambiental.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35662" y="3168840"/>
            <a:ext cx="6642202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FII-DIGECOG-AF-002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>
                <a:solidFill>
                  <a:srgbClr val="000000"/>
                </a:solidFill>
                <a:latin typeface="+mj-lt"/>
              </a:rPr>
              <a:t>Índice de SISCOMPRAS.</a:t>
            </a:r>
            <a:endParaRPr lang="es-DO"/>
          </a:p>
        </p:txBody>
      </p:sp>
      <p:sp>
        <p:nvSpPr>
          <p:cNvPr id="21" name="TextBox 21"/>
          <p:cNvSpPr txBox="1"/>
          <p:nvPr/>
        </p:nvSpPr>
        <p:spPr>
          <a:xfrm>
            <a:off x="4010003" y="3901724"/>
            <a:ext cx="6846419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+mj-lt"/>
              </a:rPr>
              <a:t>FII-DIGECOG-AF-003</a:t>
            </a:r>
            <a:endParaRPr lang="en-US" sz="15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suplidores evaluados satisfactoriamente.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. </a:t>
            </a:r>
            <a:endParaRPr lang="es-ES">
              <a:ea typeface="Calibri"/>
              <a:cs typeface="Calibri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4010003" y="4679013"/>
            <a:ext cx="7759200" cy="78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500" b="1">
                <a:solidFill>
                  <a:srgbClr val="000000"/>
                </a:solidFill>
                <a:latin typeface="+mj-lt"/>
              </a:rPr>
              <a:t>FII-DIGECOG-AF-004 </a:t>
            </a:r>
            <a:endParaRPr lang="en-US" sz="15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satisfacción del personal interno con la calidad de los servicios brindados por el Departamento Administrativo Financiero.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47909E54-3355-41EC-9E4D-DC8C62C89E59}"/>
              </a:ext>
            </a:extLst>
          </p:cNvPr>
          <p:cNvSpPr txBox="1"/>
          <p:nvPr/>
        </p:nvSpPr>
        <p:spPr>
          <a:xfrm>
            <a:off x="2259576" y="770318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D0CA3C48-8EA6-4547-938B-62D0742B2BC1}"/>
              </a:ext>
            </a:extLst>
          </p:cNvPr>
          <p:cNvGrpSpPr/>
          <p:nvPr/>
        </p:nvGrpSpPr>
        <p:grpSpPr>
          <a:xfrm>
            <a:off x="3171948" y="2188704"/>
            <a:ext cx="654524" cy="652139"/>
            <a:chOff x="-853920" y="161983"/>
            <a:chExt cx="1436665" cy="1436665"/>
          </a:xfrm>
        </p:grpSpPr>
        <p:pic>
          <p:nvPicPr>
            <p:cNvPr id="44" name="Picture 23">
              <a:extLst>
                <a:ext uri="{FF2B5EF4-FFF2-40B4-BE49-F238E27FC236}">
                  <a16:creationId xmlns:a16="http://schemas.microsoft.com/office/drawing/2014/main" id="{9EAEAA71-366A-46A8-90C2-2B8756D9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61DBBA67-9D56-4394-A81D-570CF7A3D56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92%</a:t>
              </a: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AFDF0BF7-ACA1-4E78-94D8-D4977A519A7E}"/>
              </a:ext>
            </a:extLst>
          </p:cNvPr>
          <p:cNvGrpSpPr/>
          <p:nvPr/>
        </p:nvGrpSpPr>
        <p:grpSpPr>
          <a:xfrm>
            <a:off x="3175004" y="3031545"/>
            <a:ext cx="654524" cy="652139"/>
            <a:chOff x="-853920" y="161983"/>
            <a:chExt cx="1436665" cy="1436665"/>
          </a:xfrm>
        </p:grpSpPr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24DEF87C-A131-41B1-A710-70422EF30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0111F86B-B801-499E-AAA8-1BE93C5E1E60}"/>
                </a:ext>
              </a:extLst>
            </p:cNvPr>
            <p:cNvSpPr txBox="1"/>
            <p:nvPr/>
          </p:nvSpPr>
          <p:spPr>
            <a:xfrm>
              <a:off x="-777309" y="372698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92%</a:t>
              </a:r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DB3B1774-BF5B-4C73-B66F-3D0FE246D245}"/>
              </a:ext>
            </a:extLst>
          </p:cNvPr>
          <p:cNvGrpSpPr/>
          <p:nvPr/>
        </p:nvGrpSpPr>
        <p:grpSpPr>
          <a:xfrm>
            <a:off x="3171948" y="3898660"/>
            <a:ext cx="654524" cy="652139"/>
            <a:chOff x="-853920" y="161983"/>
            <a:chExt cx="1436665" cy="1436665"/>
          </a:xfrm>
        </p:grpSpPr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D4F937AD-8E9A-4BF3-8B0A-0DAD23A85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2" name="TextBox 24">
              <a:extLst>
                <a:ext uri="{FF2B5EF4-FFF2-40B4-BE49-F238E27FC236}">
                  <a16:creationId xmlns:a16="http://schemas.microsoft.com/office/drawing/2014/main" id="{693EE8C3-CD67-4891-91DC-CFA1FBAF02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:a16="http://schemas.microsoft.com/office/drawing/2014/main" id="{8643BD54-1FBF-43E8-B9A3-6427C7B64DE4}"/>
              </a:ext>
            </a:extLst>
          </p:cNvPr>
          <p:cNvGrpSpPr/>
          <p:nvPr/>
        </p:nvGrpSpPr>
        <p:grpSpPr>
          <a:xfrm>
            <a:off x="3169569" y="4751036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037BF2AC-4EAC-4D38-B19D-9B22CEA8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127542BC-1FA6-493C-B576-B0C74C24AAD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91%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6A261F69-5DE9-43B5-9AA6-31C5061765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44777F39-A363-4D16-ADBE-2C1C85F47E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3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7A66885F-F123-4DB6-8CF2-0D7427F8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04902" y="135469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3358" y="2329767"/>
            <a:ext cx="3117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Administrativo </a:t>
            </a:r>
            <a:r>
              <a:rPr lang="en-US" dirty="0" err="1"/>
              <a:t>Financiero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3918509" y="3063277"/>
            <a:ext cx="707211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FII-DIGECOG-AF-006 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avance del plan de gestión documental y digitalización.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18509" y="3818508"/>
            <a:ext cx="791664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FII-DIGECOG-AF-007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 la ejecución del presupuesto planificado optimizando los  recursos financieros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 </a:t>
            </a:r>
            <a:endParaRPr lang="en-US" sz="12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18509" y="4604986"/>
            <a:ext cx="676346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inventarios de bienes muebles y de consumo realizados.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66CBF28D-7190-4208-AD3C-F79CEB9DBFF4}"/>
              </a:ext>
            </a:extLst>
          </p:cNvPr>
          <p:cNvSpPr txBox="1"/>
          <p:nvPr/>
        </p:nvSpPr>
        <p:spPr>
          <a:xfrm>
            <a:off x="2457371" y="870692"/>
            <a:ext cx="7539845" cy="43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7E27DA1-C79E-41A2-A325-76762D4A460A}"/>
              </a:ext>
            </a:extLst>
          </p:cNvPr>
          <p:cNvGrpSpPr/>
          <p:nvPr/>
        </p:nvGrpSpPr>
        <p:grpSpPr>
          <a:xfrm>
            <a:off x="3151843" y="2953504"/>
            <a:ext cx="654524" cy="652139"/>
            <a:chOff x="-853920" y="942219"/>
            <a:chExt cx="1436665" cy="1436665"/>
          </a:xfrm>
        </p:grpSpPr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E6B39D26-E800-4437-B9CC-D2A9D6E8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942219"/>
              <a:ext cx="1436665" cy="1436665"/>
            </a:xfrm>
            <a:prstGeom prst="rect">
              <a:avLst/>
            </a:prstGeom>
          </p:spPr>
        </p:pic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20394458-407A-4138-BE1D-7E33F11F8749}"/>
                </a:ext>
              </a:extLst>
            </p:cNvPr>
            <p:cNvSpPr txBox="1"/>
            <p:nvPr/>
          </p:nvSpPr>
          <p:spPr>
            <a:xfrm>
              <a:off x="-686239" y="1173407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62383473-5143-41AF-917B-30D7BC4E70E3}"/>
              </a:ext>
            </a:extLst>
          </p:cNvPr>
          <p:cNvGrpSpPr/>
          <p:nvPr/>
        </p:nvGrpSpPr>
        <p:grpSpPr>
          <a:xfrm>
            <a:off x="3151843" y="3736792"/>
            <a:ext cx="654524" cy="652139"/>
            <a:chOff x="-853920" y="161983"/>
            <a:chExt cx="1436665" cy="1436665"/>
          </a:xfrm>
        </p:grpSpPr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6C7B1E1D-0C09-45A1-9A66-144E5B57A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EF5C489F-F44D-417F-B4C5-40CACC132D1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33%</a:t>
              </a: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73F95AF8-3B73-40AC-AC86-6874F6209348}"/>
              </a:ext>
            </a:extLst>
          </p:cNvPr>
          <p:cNvGrpSpPr/>
          <p:nvPr/>
        </p:nvGrpSpPr>
        <p:grpSpPr>
          <a:xfrm>
            <a:off x="3151843" y="4531473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F2727E8A-6174-4AE0-8125-F0688A32C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0B1279F7-E5D0-4A40-9C8E-CF602DC531D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8" name="TextBox 17">
            <a:extLst>
              <a:ext uri="{FF2B5EF4-FFF2-40B4-BE49-F238E27FC236}">
                <a16:creationId xmlns:a16="http://schemas.microsoft.com/office/drawing/2014/main" id="{A04EB1A8-43C8-2D71-161A-BDB0001B160E}"/>
              </a:ext>
            </a:extLst>
          </p:cNvPr>
          <p:cNvSpPr txBox="1"/>
          <p:nvPr/>
        </p:nvSpPr>
        <p:spPr>
          <a:xfrm>
            <a:off x="3806087" y="2156900"/>
            <a:ext cx="7759200" cy="789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FII-DIGECOG-AF-005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 </a:t>
            </a: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ejecución del cronograma del Plan de Mantenimiento de la Planta Física, Vehículos, Equipos y Servicios de Mayordomía 2025.</a:t>
            </a:r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03185F3F-D3B7-EFC0-21FE-0FB4BD8B121A}"/>
              </a:ext>
            </a:extLst>
          </p:cNvPr>
          <p:cNvGrpSpPr/>
          <p:nvPr/>
        </p:nvGrpSpPr>
        <p:grpSpPr>
          <a:xfrm>
            <a:off x="3148104" y="2089402"/>
            <a:ext cx="654524" cy="652139"/>
            <a:chOff x="-853920" y="161983"/>
            <a:chExt cx="1436665" cy="1436665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35D3DA60-9372-DBC7-3C81-C47FF0BAD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F6421D3B-F346-684F-8437-302F3A6F86E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A75F1D-3289-AD88-7301-59207C5BFD6A}"/>
              </a:ext>
            </a:extLst>
          </p:cNvPr>
          <p:cNvSpPr txBox="1"/>
          <p:nvPr/>
        </p:nvSpPr>
        <p:spPr>
          <a:xfrm>
            <a:off x="3918857" y="5179786"/>
            <a:ext cx="6096000" cy="849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50">
                <a:latin typeface="Calibri Light"/>
                <a:cs typeface="Segoe UI"/>
              </a:rPr>
              <a:t>​</a:t>
            </a:r>
            <a:r>
              <a:rPr lang="es-ES" sz="1500" b="1">
                <a:latin typeface="Calibri Light"/>
                <a:cs typeface="Calibri Light"/>
              </a:rPr>
              <a:t>FII-DIGECOG-AF-009</a:t>
            </a:r>
            <a:endParaRPr lang="en-US" sz="1450">
              <a:latin typeface="Calibri Light"/>
              <a:cs typeface="Segoe UI"/>
            </a:endParaRPr>
          </a:p>
          <a:p>
            <a:pPr>
              <a:lnSpc>
                <a:spcPts val="2196"/>
              </a:lnSpc>
            </a:pPr>
            <a:r>
              <a:rPr lang="es-ES" sz="1200">
                <a:latin typeface="Calibri Light"/>
                <a:cs typeface="Segoe UI"/>
              </a:rPr>
              <a:t>Cantidad de informes financieros correspondientes al cierre 2024 y corte 2025, elaborados y remitidos oportunamente.</a:t>
            </a:r>
            <a:endParaRPr lang="es-ES" sz="1200">
              <a:latin typeface="Calibri Light"/>
              <a:ea typeface="Calibri Light"/>
              <a:cs typeface="Segoe UI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DFBD33BA-3B4A-2DB7-FCB9-02305EFBF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50029" y="5282587"/>
            <a:ext cx="654524" cy="652139"/>
          </a:xfrm>
          <a:prstGeom prst="rect">
            <a:avLst/>
          </a:prstGeom>
        </p:spPr>
      </p:pic>
      <p:sp>
        <p:nvSpPr>
          <p:cNvPr id="18" name="TextBox 24">
            <a:extLst>
              <a:ext uri="{FF2B5EF4-FFF2-40B4-BE49-F238E27FC236}">
                <a16:creationId xmlns:a16="http://schemas.microsoft.com/office/drawing/2014/main" id="{418A0300-BE33-32F8-4407-A59D24066560}"/>
              </a:ext>
            </a:extLst>
          </p:cNvPr>
          <p:cNvSpPr txBox="1"/>
          <p:nvPr/>
        </p:nvSpPr>
        <p:spPr>
          <a:xfrm>
            <a:off x="3185153" y="5451029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400" b="1">
                <a:solidFill>
                  <a:srgbClr val="F4F4F4"/>
                </a:solidFill>
                <a:latin typeface="Lovelo Bold"/>
              </a:rPr>
              <a:t>1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9D9DB50-F724-4B25-96E5-406E054973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2CD978D3-0F2F-4B4E-AFA8-0D496008DD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17216"/>
              </p:ext>
            </p:extLst>
          </p:nvPr>
        </p:nvGraphicFramePr>
        <p:xfrm>
          <a:off x="1190126" y="1904012"/>
          <a:ext cx="9288455" cy="391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541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cumplimiento del Plan de Mantenimiento de la  Infraestructura TIC. </a:t>
                      </a:r>
                      <a:endParaRPr lang="es-DO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5418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FII-DIGECOG-TI-004</a:t>
                      </a:r>
                      <a:endParaRPr lang="es-DO" sz="1200" b="1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Cantidad de documentación de la infraestructura de la red realizada.</a:t>
                      </a:r>
                      <a:endParaRPr lang="es-DO" i="0" noProof="0">
                        <a:solidFill>
                          <a:schemeClr val="tx1"/>
                        </a:solidFill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FII-DIGECOG-TI-006:</a:t>
                      </a:r>
                      <a:endParaRPr lang="es-DO" sz="1200" b="1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i="0" noProof="0">
                        <a:solidFill>
                          <a:schemeClr val="tx1"/>
                        </a:solidFill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FII-DIGECOG-TI-007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Porcentaje de actualizaciones de los sistemas internos.</a:t>
                      </a:r>
                      <a:endParaRPr lang="es-DO" i="0" noProof="0">
                        <a:solidFill>
                          <a:schemeClr val="tx1"/>
                        </a:solidFill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FII-DIGECOG-TI-008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asistencia tecnológica brindada interna y externa, realizadas.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FII-DIGECOG-TI-009: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Nivel de satisfacción de los colaboradores con los servicios TIC, identificado por género.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88%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97</a:t>
                      </a: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170473" y="1169790"/>
            <a:ext cx="73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</a:t>
            </a:r>
            <a:r>
              <a:rPr lang="es-ES" dirty="0"/>
              <a:t> Tecnología de la Información</a:t>
            </a:r>
            <a:endParaRPr lang="es-D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6577D0-598C-4051-AA8C-81D56F157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2833993-AC26-497C-B774-F0E953E2C7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47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192D1B9-59C1-4FFE-9FE3-31035D233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68905"/>
              </p:ext>
            </p:extLst>
          </p:nvPr>
        </p:nvGraphicFramePr>
        <p:xfrm>
          <a:off x="1190127" y="2348032"/>
          <a:ext cx="9288455" cy="2447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FII-DIGECOG-TI-011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Cantidad de revalidación de los perfiles de usuarios en las diferentes plataformas.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FII-DIGECOG-TI-012: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Porcentaje de accesos otorgados a la infraestructura TIC.</a:t>
                      </a:r>
                      <a:endParaRPr lang="es-E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s-DO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algn="ctr" defTabSz="914400">
                        <a:buNone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34629"/>
                  </a:ext>
                </a:extLst>
              </a:tr>
              <a:tr h="5223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FII-DIGECOG-TI-013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Número de respaldo de la información digital de la DIGECOG realizado.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s-DO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algn="ctr" defTabSz="914400">
                        <a:buNone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7206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9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BD9220-7674-7187-B94F-BC07FD78BB82}"/>
              </a:ext>
            </a:extLst>
          </p:cNvPr>
          <p:cNvSpPr txBox="1"/>
          <p:nvPr/>
        </p:nvSpPr>
        <p:spPr>
          <a:xfrm>
            <a:off x="8318493" y="5387398"/>
            <a:ext cx="9866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b="1" dirty="0"/>
              <a:t>Efectividad</a:t>
            </a:r>
            <a:r>
              <a:rPr lang="es-ES" sz="1200" dirty="0"/>
              <a:t> </a:t>
            </a:r>
            <a:endParaRPr lang="en-US" sz="1200" b="1" dirty="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CE9FB-00AB-1717-FE99-EF858B2D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174" y="5091476"/>
            <a:ext cx="880088" cy="8688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A6E1AF-0E98-446C-A9AF-40ADFB94FEB7}"/>
              </a:ext>
            </a:extLst>
          </p:cNvPr>
          <p:cNvSpPr txBox="1"/>
          <p:nvPr/>
        </p:nvSpPr>
        <p:spPr>
          <a:xfrm>
            <a:off x="2169459" y="1676851"/>
            <a:ext cx="73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</a:t>
            </a:r>
            <a:r>
              <a:rPr lang="es-ES" dirty="0"/>
              <a:t> Tecnología de la Información</a:t>
            </a:r>
            <a:endParaRPr lang="es-D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173B25-3599-4909-A7D6-1B7EDFA74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70F8DB8-7CC0-4270-A94D-9F53FC179C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2B4F298-8A83-4FC8-B3D9-51BC083E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112401" y="12890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57133" y="1966990"/>
            <a:ext cx="34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Tecnologías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Comunicación</a:t>
            </a:r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3931592" y="2122610"/>
            <a:ext cx="7466017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 dirty="0">
                <a:solidFill>
                  <a:srgbClr val="000000"/>
                </a:solidFill>
                <a:latin typeface="+mj-lt"/>
              </a:rPr>
              <a:t>FII-DIGECOG-TI-001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avance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implementación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del Plan 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Vigente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Innovación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Transformación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Digital.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3931592" y="2990761"/>
            <a:ext cx="7523800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FII-DIGECOG-TI-002</a:t>
            </a:r>
            <a:endParaRPr lang="es-ES" sz="1470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cumplimiento del Plan de Mantenimiento de la  Infraestructura TIC. 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31592" y="3782872"/>
            <a:ext cx="7209901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FII-DIGECOG-TI-003</a:t>
            </a:r>
            <a:r>
              <a:rPr lang="es-ES" sz="145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adquisición, renovación y  actualización de licencias y equipos.</a:t>
            </a:r>
            <a:endParaRPr lang="en-US">
              <a:latin typeface="Calibri Light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C3D213-F9A3-404D-B796-99083446E01D}"/>
              </a:ext>
            </a:extLst>
          </p:cNvPr>
          <p:cNvSpPr/>
          <p:nvPr/>
        </p:nvSpPr>
        <p:spPr>
          <a:xfrm>
            <a:off x="3954835" y="4529696"/>
            <a:ext cx="6437772" cy="5773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450" b="1">
                <a:solidFill>
                  <a:srgbClr val="000000"/>
                </a:solidFill>
                <a:latin typeface="+mj-lt"/>
              </a:rPr>
              <a:t>FII-DIGECOG-TI-004</a:t>
            </a:r>
            <a:endParaRPr lang="es-ES" sz="1470" b="1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documentación de la infraestructura de la red realizada.</a:t>
            </a:r>
            <a:endParaRPr lang="es-ES">
              <a:latin typeface="Calibri Light"/>
              <a:ea typeface="+mn-lt"/>
              <a:cs typeface="+mn-lt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784483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E07C8C79-1AC7-40AC-B1AE-8BD1CD53941A}"/>
              </a:ext>
            </a:extLst>
          </p:cNvPr>
          <p:cNvGrpSpPr/>
          <p:nvPr/>
        </p:nvGrpSpPr>
        <p:grpSpPr>
          <a:xfrm>
            <a:off x="3203268" y="2027101"/>
            <a:ext cx="654524" cy="652139"/>
            <a:chOff x="-853920" y="161983"/>
            <a:chExt cx="1436665" cy="1436665"/>
          </a:xfrm>
        </p:grpSpPr>
        <p:pic>
          <p:nvPicPr>
            <p:cNvPr id="41" name="Picture 23">
              <a:extLst>
                <a:ext uri="{FF2B5EF4-FFF2-40B4-BE49-F238E27FC236}">
                  <a16:creationId xmlns:a16="http://schemas.microsoft.com/office/drawing/2014/main" id="{377378BA-E521-4B81-926B-76A15C3E1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0BC07F31-E7E6-4781-B53A-0EA0A4CC82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6999D801-4224-4EC2-BA81-551DF29308F9}"/>
              </a:ext>
            </a:extLst>
          </p:cNvPr>
          <p:cNvGrpSpPr/>
          <p:nvPr/>
        </p:nvGrpSpPr>
        <p:grpSpPr>
          <a:xfrm>
            <a:off x="3203481" y="2777194"/>
            <a:ext cx="654524" cy="652139"/>
            <a:chOff x="-853920" y="161983"/>
            <a:chExt cx="1436665" cy="1436665"/>
          </a:xfrm>
        </p:grpSpPr>
        <p:pic>
          <p:nvPicPr>
            <p:cNvPr id="44" name="Picture 23">
              <a:extLst>
                <a:ext uri="{FF2B5EF4-FFF2-40B4-BE49-F238E27FC236}">
                  <a16:creationId xmlns:a16="http://schemas.microsoft.com/office/drawing/2014/main" id="{13CF6104-A5FF-4281-B137-FB6727A7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FD1C67E7-D2D1-4BC4-9E58-D63E7E5B8135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6" name="Group 22">
            <a:extLst>
              <a:ext uri="{FF2B5EF4-FFF2-40B4-BE49-F238E27FC236}">
                <a16:creationId xmlns:a16="http://schemas.microsoft.com/office/drawing/2014/main" id="{911CDA0B-DF7E-4181-AB91-8D81A1230450}"/>
              </a:ext>
            </a:extLst>
          </p:cNvPr>
          <p:cNvGrpSpPr/>
          <p:nvPr/>
        </p:nvGrpSpPr>
        <p:grpSpPr>
          <a:xfrm>
            <a:off x="3203481" y="3685521"/>
            <a:ext cx="654524" cy="652139"/>
            <a:chOff x="-853920" y="161983"/>
            <a:chExt cx="1436665" cy="1436665"/>
          </a:xfrm>
        </p:grpSpPr>
        <p:pic>
          <p:nvPicPr>
            <p:cNvPr id="47" name="Picture 23">
              <a:extLst>
                <a:ext uri="{FF2B5EF4-FFF2-40B4-BE49-F238E27FC236}">
                  <a16:creationId xmlns:a16="http://schemas.microsoft.com/office/drawing/2014/main" id="{43F12D10-B1A6-468C-87BA-D2C5DFE6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AD7BC42C-15BF-4295-BB15-30F00204E82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9C97DE8F-BEAC-4680-9270-20CA275D5F17}"/>
              </a:ext>
            </a:extLst>
          </p:cNvPr>
          <p:cNvGrpSpPr/>
          <p:nvPr/>
        </p:nvGrpSpPr>
        <p:grpSpPr>
          <a:xfrm>
            <a:off x="3202911" y="4456852"/>
            <a:ext cx="654524" cy="652139"/>
            <a:chOff x="-853920" y="161983"/>
            <a:chExt cx="1436665" cy="1436665"/>
          </a:xfrm>
        </p:grpSpPr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CAF0148F-1E82-4EFB-9D2C-0A209E57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90BF8BC9-F0DB-4602-8131-2F0B73425DA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CB00FD77-9B65-4956-B704-22BF6A9A32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2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C46A68B6-AAE4-4ED6-B0FE-1B5604C3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-21465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81347" y="2967793"/>
            <a:ext cx="7627657" cy="565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FII-DIGECOG-TI-013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Número de respaldo de la información digital de la DIGECOG realizado</a:t>
            </a:r>
            <a:r>
              <a:rPr lang="es-ES" sz="145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145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59882" y="3647357"/>
            <a:ext cx="7518007" cy="851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FII-DIGECOG-TI-014</a:t>
            </a: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  evaluaciones del índice del uso de TIC e implementación de Gobierno Electrónico en el Estado Dominicano (</a:t>
            </a:r>
            <a:r>
              <a:rPr lang="es-E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iTICge</a:t>
            </a: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).</a:t>
            </a:r>
            <a:endParaRPr lang="en-US">
              <a:latin typeface="Calibri Light"/>
              <a:ea typeface="Calibri Light"/>
              <a:cs typeface="Calibri Light"/>
            </a:endParaRP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F91F7369-E92D-4BAC-B581-354D70CF6065}"/>
              </a:ext>
            </a:extLst>
          </p:cNvPr>
          <p:cNvGrpSpPr/>
          <p:nvPr/>
        </p:nvGrpSpPr>
        <p:grpSpPr>
          <a:xfrm>
            <a:off x="3206935" y="2927023"/>
            <a:ext cx="654524" cy="652139"/>
            <a:chOff x="-853920" y="634853"/>
            <a:chExt cx="1436665" cy="1436665"/>
          </a:xfrm>
        </p:grpSpPr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3B30917C-96E2-4F4F-B62C-7F9A7C77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634853"/>
              <a:ext cx="1436665" cy="1436665"/>
            </a:xfrm>
            <a:prstGeom prst="rect">
              <a:avLst/>
            </a:prstGeom>
          </p:spPr>
        </p:pic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BABC147C-9FDE-45DB-B4AF-15A3ABB8F90D}"/>
                </a:ext>
              </a:extLst>
            </p:cNvPr>
            <p:cNvSpPr txBox="1"/>
            <p:nvPr/>
          </p:nvSpPr>
          <p:spPr>
            <a:xfrm>
              <a:off x="-780467" y="818754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5828B936-672F-4751-A52E-D700E841CAA7}"/>
              </a:ext>
            </a:extLst>
          </p:cNvPr>
          <p:cNvGrpSpPr/>
          <p:nvPr/>
        </p:nvGrpSpPr>
        <p:grpSpPr>
          <a:xfrm>
            <a:off x="3202410" y="3842701"/>
            <a:ext cx="654524" cy="652139"/>
            <a:chOff x="-853920" y="161983"/>
            <a:chExt cx="1436665" cy="1436665"/>
          </a:xfrm>
        </p:grpSpPr>
        <p:pic>
          <p:nvPicPr>
            <p:cNvPr id="42" name="Picture 23">
              <a:extLst>
                <a:ext uri="{FF2B5EF4-FFF2-40B4-BE49-F238E27FC236}">
                  <a16:creationId xmlns:a16="http://schemas.microsoft.com/office/drawing/2014/main" id="{765EA40F-8555-4F71-AAB1-A4737BBC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B14CF969-2A6D-42D6-AB66-6EADA869585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5" name="TextBox 16">
            <a:extLst>
              <a:ext uri="{FF2B5EF4-FFF2-40B4-BE49-F238E27FC236}">
                <a16:creationId xmlns:a16="http://schemas.microsoft.com/office/drawing/2014/main" id="{3A17FEA5-FC7F-1644-7872-F701E985FEAB}"/>
              </a:ext>
            </a:extLst>
          </p:cNvPr>
          <p:cNvSpPr txBox="1"/>
          <p:nvPr/>
        </p:nvSpPr>
        <p:spPr>
          <a:xfrm>
            <a:off x="3881347" y="2205792"/>
            <a:ext cx="7627657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FII-DIGECOG-TI-012</a:t>
            </a:r>
            <a:endParaRPr lang="es-ES" sz="1470" b="1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5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accesos otorgados a la infraestructura TIC.</a:t>
            </a:r>
            <a:endParaRPr lang="en-US" sz="1200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AA489B33-8E52-8511-210D-3328944FF9E4}"/>
              </a:ext>
            </a:extLst>
          </p:cNvPr>
          <p:cNvGrpSpPr/>
          <p:nvPr/>
        </p:nvGrpSpPr>
        <p:grpSpPr>
          <a:xfrm>
            <a:off x="3206935" y="2122094"/>
            <a:ext cx="654524" cy="652139"/>
            <a:chOff x="-853920" y="161983"/>
            <a:chExt cx="1436665" cy="1436665"/>
          </a:xfrm>
        </p:grpSpPr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5E9EBCC2-920A-040A-44CB-0F8427CD5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2C15AA18-FD34-9C8F-9797-EBA66BC7D42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25" name="AutoShape 2">
            <a:extLst>
              <a:ext uri="{FF2B5EF4-FFF2-40B4-BE49-F238E27FC236}">
                <a16:creationId xmlns:a16="http://schemas.microsoft.com/office/drawing/2014/main" id="{9C59B51E-3890-4F4D-8E3B-15E1B9D673CE}"/>
              </a:ext>
            </a:extLst>
          </p:cNvPr>
          <p:cNvSpPr/>
          <p:nvPr/>
        </p:nvSpPr>
        <p:spPr>
          <a:xfrm>
            <a:off x="2112401" y="12890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05D7A8ED-C079-49C1-A993-1FE2B5861F76}"/>
              </a:ext>
            </a:extLst>
          </p:cNvPr>
          <p:cNvSpPr txBox="1"/>
          <p:nvPr/>
        </p:nvSpPr>
        <p:spPr>
          <a:xfrm>
            <a:off x="2326078" y="784483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A0A0A06-3A89-4860-BDDD-C40F8F3836EB}"/>
              </a:ext>
            </a:extLst>
          </p:cNvPr>
          <p:cNvSpPr txBox="1"/>
          <p:nvPr/>
        </p:nvSpPr>
        <p:spPr>
          <a:xfrm>
            <a:off x="-57133" y="1966990"/>
            <a:ext cx="34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Tecnologías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Comunicación</a:t>
            </a:r>
            <a:endParaRPr lang="en-US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AC2FFA0-6833-476D-8A76-9166F3E5E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24845"/>
              </p:ext>
            </p:extLst>
          </p:nvPr>
        </p:nvGraphicFramePr>
        <p:xfrm>
          <a:off x="1172371" y="1409161"/>
          <a:ext cx="9288455" cy="335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n-U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FII-DIGECOG-DJ-001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acuerdos interinstitucionales elaborados y monitoreados. 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avance en la implementación del programa de cumplimiento regulatorio o </a:t>
                      </a:r>
                      <a:r>
                        <a:rPr lang="es-ES" sz="1200" b="0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compliance</a:t>
                      </a: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95</a:t>
                      </a: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3108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Nivel de cumplimiento del programa de auditoría del Sistema Integrado de Gestión de Antisoborno y Cumplimiento (SIAC).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FII-DIGECOG-DJ-005</a:t>
                      </a: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Cantidad de verificación de cumplimiento legal.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FII-DIGECOG-DJ-006</a:t>
                      </a: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Cantidad de leyes, reglamentos, decretos y procedimientos divulgados.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Jurídico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5733CB-ED37-48AF-AF62-46E7FDFF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4CB9D3F-8C62-4799-A34D-F483A81C5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120" y="1692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51201"/>
              </p:ext>
            </p:extLst>
          </p:nvPr>
        </p:nvGraphicFramePr>
        <p:xfrm>
          <a:off x="1172371" y="1409161"/>
          <a:ext cx="9288455" cy="318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519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FII-DIGECOG-DJ-007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Cantidad de capítulos 1, sobre marco legal del Estado de Recaudación e Inversión de las Rentas (ERIR).</a:t>
                      </a:r>
                      <a:endParaRPr lang="es-DO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2237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FII-DIGECOG-DJ-008: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Porcentaje de procesos de compras y contrataciones realizados oportunamente.</a:t>
                      </a:r>
                      <a:endParaRPr lang="es-E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1879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FII-DIGECOG-DJ-009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contratos y adendas elaborados, notariados o renovados.</a:t>
                      </a:r>
                      <a:endParaRPr lang="es-DO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FII-DIGECOG-DJ-010:</a:t>
                      </a:r>
                      <a:endParaRPr lang="en-US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Porcentajes de asesorías y procesos legales en respuesta a requerimientos de las áreas.</a:t>
                      </a:r>
                      <a:endParaRPr lang="es-E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s-DO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9081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9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Jurídico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EBF92E-7EC4-4B63-BBEC-B4BC59B7E014}"/>
              </a:ext>
            </a:extLst>
          </p:cNvPr>
          <p:cNvSpPr txBox="1"/>
          <p:nvPr/>
        </p:nvSpPr>
        <p:spPr>
          <a:xfrm>
            <a:off x="8539990" y="4909610"/>
            <a:ext cx="87383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/>
              <a:t>Efectividad </a:t>
            </a:r>
            <a:endParaRPr lang="es-DO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3B9DE-F22F-8015-E491-9F576A61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081" y="4642401"/>
            <a:ext cx="810628" cy="81363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4CC3F8A-EF8D-4C71-ADA5-4E3A5599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272C8A-C289-41E2-B9EB-43292AE2B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6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1CBF85A8-4518-4F32-91F7-08263121B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96413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21378" y="2495627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</a:t>
            </a:r>
            <a:r>
              <a:rPr lang="en-US" dirty="0" err="1"/>
              <a:t>Jurídico</a:t>
            </a:r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3876816" y="1873844"/>
            <a:ext cx="512857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FII-DIGECOG-DJ-001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acuerdos interinstitucionales elaborados y monitoreados. .</a:t>
            </a:r>
            <a:endParaRPr lang="en-U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76816" y="3391567"/>
            <a:ext cx="7950125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FII-DIGECOG-DJ-003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ejecución del programa de cultura de Antisoborno y Cumplimiento.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79233" y="4280589"/>
            <a:ext cx="8334145" cy="5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50" b="1" dirty="0">
                <a:solidFill>
                  <a:srgbClr val="000000"/>
                </a:solidFill>
                <a:latin typeface="+mj-lt"/>
              </a:rPr>
              <a:t>FII-DIGECOG-DJ-004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5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Nivel de cumplimiento del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programa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auditoría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del Sistema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Integrado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Gestión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Antisoborno</a:t>
            </a:r>
            <a:r>
              <a:rPr lang="en-US" sz="12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y Cumplimiento (SIAC).</a:t>
            </a:r>
            <a:endParaRPr lang="en-US" sz="1200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76816" y="5098939"/>
            <a:ext cx="7992378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FII-DIGECOG-DJ-005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200">
                <a:solidFill>
                  <a:srgbClr val="000000"/>
                </a:solidFill>
                <a:ea typeface="+mn-lt"/>
                <a:cs typeface="+mn-lt"/>
              </a:rPr>
              <a:t>Cantidad de </a:t>
            </a:r>
            <a:r>
              <a:rPr lang="es-DO" sz="1200" err="1">
                <a:solidFill>
                  <a:srgbClr val="000000"/>
                </a:solidFill>
                <a:ea typeface="+mn-lt"/>
                <a:cs typeface="+mn-lt"/>
              </a:rPr>
              <a:t>verificacion</a:t>
            </a:r>
            <a:r>
              <a:rPr lang="es-DO" sz="1200">
                <a:solidFill>
                  <a:srgbClr val="000000"/>
                </a:solidFill>
                <a:ea typeface="+mn-lt"/>
                <a:cs typeface="+mn-lt"/>
              </a:rPr>
              <a:t> de cumplimiento.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3774490" y="2571445"/>
            <a:ext cx="7442971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66" b="1">
                <a:solidFill>
                  <a:srgbClr val="000000"/>
                </a:solidFill>
                <a:latin typeface="+mj-lt"/>
              </a:rPr>
              <a:t>FII-Digecog-DJ-002</a:t>
            </a: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avance en la implementación del programa de cumplimiento regulatorio o compliance. </a:t>
            </a:r>
            <a:endParaRPr lang="es-DO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784482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17CD3CD-45E1-4391-920A-F1700C84D843}"/>
              </a:ext>
            </a:extLst>
          </p:cNvPr>
          <p:cNvGrpSpPr/>
          <p:nvPr/>
        </p:nvGrpSpPr>
        <p:grpSpPr>
          <a:xfrm>
            <a:off x="3156269" y="1786815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A7E27D8F-B998-40EB-97D0-84D740DA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DA1475C-91FF-4FD3-961E-3482FA92BB7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63F8668E-D776-4774-A60A-796D185663EA}"/>
              </a:ext>
            </a:extLst>
          </p:cNvPr>
          <p:cNvGrpSpPr/>
          <p:nvPr/>
        </p:nvGrpSpPr>
        <p:grpSpPr>
          <a:xfrm>
            <a:off x="3156269" y="2544142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CDFF4273-A548-4409-AAEF-8866CE02B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2CE6B3B8-7400-434B-91A4-0EC15AB0269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F08D0588-442B-4610-8519-458BA57E1869}"/>
              </a:ext>
            </a:extLst>
          </p:cNvPr>
          <p:cNvGrpSpPr/>
          <p:nvPr/>
        </p:nvGrpSpPr>
        <p:grpSpPr>
          <a:xfrm>
            <a:off x="3152247" y="3322004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AA834002-721A-4C95-B389-1EF1312C2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D3B28A15-A5FA-4634-A687-6084E7600C0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77F5E9D1-B564-47D7-9EC9-ECDC46E727EF}"/>
              </a:ext>
            </a:extLst>
          </p:cNvPr>
          <p:cNvGrpSpPr/>
          <p:nvPr/>
        </p:nvGrpSpPr>
        <p:grpSpPr>
          <a:xfrm>
            <a:off x="3160575" y="4184300"/>
            <a:ext cx="654524" cy="652139"/>
            <a:chOff x="-853920" y="161983"/>
            <a:chExt cx="1436665" cy="1436665"/>
          </a:xfrm>
        </p:grpSpPr>
        <p:pic>
          <p:nvPicPr>
            <p:cNvPr id="57" name="Picture 23">
              <a:extLst>
                <a:ext uri="{FF2B5EF4-FFF2-40B4-BE49-F238E27FC236}">
                  <a16:creationId xmlns:a16="http://schemas.microsoft.com/office/drawing/2014/main" id="{6D6AAC7A-FFC3-4B07-BB64-E7E3D33EC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566FA14B-B031-485A-BF87-B7882AE42AE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59" name="Group 22">
            <a:extLst>
              <a:ext uri="{FF2B5EF4-FFF2-40B4-BE49-F238E27FC236}">
                <a16:creationId xmlns:a16="http://schemas.microsoft.com/office/drawing/2014/main" id="{EF95011A-F03B-47F2-A6C5-DF9F9D822E56}"/>
              </a:ext>
            </a:extLst>
          </p:cNvPr>
          <p:cNvGrpSpPr/>
          <p:nvPr/>
        </p:nvGrpSpPr>
        <p:grpSpPr>
          <a:xfrm>
            <a:off x="3159748" y="5009527"/>
            <a:ext cx="654524" cy="652139"/>
            <a:chOff x="-853920" y="161983"/>
            <a:chExt cx="1436665" cy="1436665"/>
          </a:xfrm>
        </p:grpSpPr>
        <p:pic>
          <p:nvPicPr>
            <p:cNvPr id="60" name="Picture 23">
              <a:extLst>
                <a:ext uri="{FF2B5EF4-FFF2-40B4-BE49-F238E27FC236}">
                  <a16:creationId xmlns:a16="http://schemas.microsoft.com/office/drawing/2014/main" id="{459549BD-A3C8-466C-A973-BF452A7E5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0E5EC7C8-739D-464C-9E15-D930B0E6C32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238F6E74-3A3E-4D2C-B139-7501CC261D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2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505A9-14DF-D8FD-6C53-4F1DBD0D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B3F6193F-8019-4F43-AAF0-C946BBC0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43F71F0-B54B-298A-48CC-561A71005AFE}"/>
              </a:ext>
            </a:extLst>
          </p:cNvPr>
          <p:cNvSpPr/>
          <p:nvPr/>
        </p:nvSpPr>
        <p:spPr>
          <a:xfrm>
            <a:off x="1996413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A3A63D4-E9ED-A145-662A-85A4FB095DA3}"/>
              </a:ext>
            </a:extLst>
          </p:cNvPr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4A187F-C0DF-0C16-366D-C99F4355DCAE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4F7B205C-CA00-139B-EA34-32F39327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52F4B30-D3F3-55D0-7E86-AC505008FC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F0796ED-E21F-95E1-73B2-448C1C0638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B39E6404-2826-65B3-A093-BB0C1684833B}"/>
              </a:ext>
            </a:extLst>
          </p:cNvPr>
          <p:cNvSpPr txBox="1"/>
          <p:nvPr/>
        </p:nvSpPr>
        <p:spPr>
          <a:xfrm>
            <a:off x="3876816" y="2109957"/>
            <a:ext cx="5128573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FII-DIGECOG-DJ-006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Cantidad de leyes, reglamentos, decretos, procedimientos divulgados.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37C1D8B-610E-3B43-D33F-609F0DE18513}"/>
              </a:ext>
            </a:extLst>
          </p:cNvPr>
          <p:cNvSpPr txBox="1"/>
          <p:nvPr/>
        </p:nvSpPr>
        <p:spPr>
          <a:xfrm>
            <a:off x="3876816" y="3702806"/>
            <a:ext cx="7950125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50" b="1">
                <a:solidFill>
                  <a:srgbClr val="000000"/>
                </a:solidFill>
                <a:latin typeface="+mj-lt"/>
              </a:rPr>
              <a:t>FII-DIGECOG-DJ-009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contratos y adendas elaborados, notariados o renovados.</a:t>
            </a:r>
            <a:endParaRPr lang="en-US">
              <a:latin typeface="Calibri Light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A2AA861-D74C-C4E7-6AD1-CDCA7AF028A7}"/>
              </a:ext>
            </a:extLst>
          </p:cNvPr>
          <p:cNvSpPr txBox="1"/>
          <p:nvPr/>
        </p:nvSpPr>
        <p:spPr>
          <a:xfrm>
            <a:off x="3879233" y="4581096"/>
            <a:ext cx="8334145" cy="5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50" b="1">
                <a:solidFill>
                  <a:srgbClr val="000000"/>
                </a:solidFill>
                <a:latin typeface="+mj-lt"/>
              </a:rPr>
              <a:t>FII-DIGECOG-DJ-010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50" err="1">
                <a:solidFill>
                  <a:srgbClr val="000000"/>
                </a:solidFill>
                <a:ea typeface="+mn-lt"/>
                <a:cs typeface="+mn-lt"/>
              </a:rPr>
              <a:t>P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orcentajes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asesorías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y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procesos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legales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en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respuesta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requerimientos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de las </a:t>
            </a:r>
            <a:r>
              <a:rPr lang="en-US" sz="12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áreas</a:t>
            </a:r>
            <a:r>
              <a:rPr lang="en-U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120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F3843D1-5032-0A51-D810-BCC65FBE89C7}"/>
              </a:ext>
            </a:extLst>
          </p:cNvPr>
          <p:cNvSpPr/>
          <p:nvPr/>
        </p:nvSpPr>
        <p:spPr>
          <a:xfrm>
            <a:off x="3774490" y="2850487"/>
            <a:ext cx="7442971" cy="579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450" b="1">
                <a:solidFill>
                  <a:srgbClr val="000000"/>
                </a:solidFill>
                <a:latin typeface="+mj-lt"/>
              </a:rPr>
              <a:t>FII-Digecog-DJ-008</a:t>
            </a:r>
            <a:endParaRPr lang="es-ES" sz="1466" b="1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Porcentaje de procesos de compras y contrataciones realizados oportunamente.</a:t>
            </a:r>
            <a:endParaRPr lang="es-DO">
              <a:latin typeface="Calibri Light"/>
              <a:ea typeface="+mn-lt"/>
              <a:cs typeface="+mn-lt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27372557-22FE-8348-38CB-803A200C94DA}"/>
              </a:ext>
            </a:extLst>
          </p:cNvPr>
          <p:cNvGrpSpPr/>
          <p:nvPr/>
        </p:nvGrpSpPr>
        <p:grpSpPr>
          <a:xfrm>
            <a:off x="3156269" y="1969266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5D7EC7A5-7FED-EA2B-9F5B-5C8A03234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862866C5-2367-A051-F562-49B7CC9BCB19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71447C6B-23F9-9013-384F-F8FD47F57C8E}"/>
              </a:ext>
            </a:extLst>
          </p:cNvPr>
          <p:cNvGrpSpPr/>
          <p:nvPr/>
        </p:nvGrpSpPr>
        <p:grpSpPr>
          <a:xfrm>
            <a:off x="3167001" y="2812452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345D0402-132D-203C-40E7-5BA9DE2F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BB8074A8-4546-953C-61A6-34332768522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FC6F1B85-2782-D48E-B7E8-867FD3C455F9}"/>
              </a:ext>
            </a:extLst>
          </p:cNvPr>
          <p:cNvGrpSpPr/>
          <p:nvPr/>
        </p:nvGrpSpPr>
        <p:grpSpPr>
          <a:xfrm>
            <a:off x="3162979" y="3590314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58248ADE-AC6E-08FD-88CB-737DCF5B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D4C28CF6-3A59-CF15-D918-C443B3182BD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4C37C155-6F53-88B6-6071-25B0207A81EC}"/>
              </a:ext>
            </a:extLst>
          </p:cNvPr>
          <p:cNvGrpSpPr/>
          <p:nvPr/>
        </p:nvGrpSpPr>
        <p:grpSpPr>
          <a:xfrm>
            <a:off x="3160575" y="4463342"/>
            <a:ext cx="654524" cy="652139"/>
            <a:chOff x="-853920" y="161983"/>
            <a:chExt cx="1436665" cy="1436665"/>
          </a:xfrm>
        </p:grpSpPr>
        <p:pic>
          <p:nvPicPr>
            <p:cNvPr id="57" name="Picture 23">
              <a:extLst>
                <a:ext uri="{FF2B5EF4-FFF2-40B4-BE49-F238E27FC236}">
                  <a16:creationId xmlns:a16="http://schemas.microsoft.com/office/drawing/2014/main" id="{86AF423A-E0E7-DC85-1160-AAF53CDE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9436C390-79B0-AFC1-0237-E64E11E0ED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61" name="TextBox 24">
            <a:extLst>
              <a:ext uri="{FF2B5EF4-FFF2-40B4-BE49-F238E27FC236}">
                <a16:creationId xmlns:a16="http://schemas.microsoft.com/office/drawing/2014/main" id="{A491C3BD-E82C-8583-712C-F95287639E31}"/>
              </a:ext>
            </a:extLst>
          </p:cNvPr>
          <p:cNvSpPr txBox="1"/>
          <p:nvPr/>
        </p:nvSpPr>
        <p:spPr>
          <a:xfrm>
            <a:off x="3203944" y="5114469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400" b="1">
                <a:solidFill>
                  <a:srgbClr val="F4F4F4"/>
                </a:solidFill>
                <a:latin typeface="Lovelo Bold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83DC23FC-0D42-4EB5-9E1F-A821E42EFF53}"/>
              </a:ext>
            </a:extLst>
          </p:cNvPr>
          <p:cNvSpPr txBox="1"/>
          <p:nvPr/>
        </p:nvSpPr>
        <p:spPr>
          <a:xfrm>
            <a:off x="2326078" y="784482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3843AE76-9154-4D77-BAA9-CA449955C720}"/>
              </a:ext>
            </a:extLst>
          </p:cNvPr>
          <p:cNvSpPr txBox="1"/>
          <p:nvPr/>
        </p:nvSpPr>
        <p:spPr>
          <a:xfrm>
            <a:off x="-21378" y="2495627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</a:t>
            </a:r>
            <a:r>
              <a:rPr lang="en-US" dirty="0" err="1"/>
              <a:t>Jurídico</a:t>
            </a:r>
            <a:endParaRPr 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634612A-0B33-4027-9353-83920B9632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85D26C-9A98-42A4-AEDB-2D31C26A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20638"/>
              </p:ext>
            </p:extLst>
          </p:nvPr>
        </p:nvGraphicFramePr>
        <p:xfrm>
          <a:off x="1121833" y="1538810"/>
          <a:ext cx="9529235" cy="40706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16858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120602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64047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112362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021726">
                  <a:extLst>
                    <a:ext uri="{9D8B030D-6E8A-4147-A177-3AD203B41FA5}">
                      <a16:colId xmlns:a16="http://schemas.microsoft.com/office/drawing/2014/main" val="2806474858"/>
                    </a:ext>
                  </a:extLst>
                </a:gridCol>
                <a:gridCol w="1260677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2232963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604857">
                <a:tc>
                  <a:txBody>
                    <a:bodyPr/>
                    <a:lstStyle/>
                    <a:p>
                      <a:pPr algn="ctr" fontAlgn="ctr"/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General 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 Generales</a:t>
                      </a: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91236"/>
                  </a:ext>
                </a:extLst>
              </a:tr>
              <a:tr h="684696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6653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685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u="none" strike="noStrike"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98.46%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FII-DIGECOG-RH-017 Porcentaje de indicadores de gestión actualizados con </a:t>
                      </a:r>
                      <a:r>
                        <a:rPr lang="es-ES" sz="11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resultados </a:t>
                      </a:r>
                      <a:r>
                        <a:rPr lang="es-ES" sz="11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 debajo de la meta </a:t>
                      </a:r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</a:t>
                      </a:r>
                      <a:r>
                        <a:rPr lang="es-ES" sz="11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 proceso </a:t>
                      </a:r>
                      <a:r>
                        <a:rPr lang="es-E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actividad </a:t>
                      </a:r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Elaboración de  Política sobre Derechos Humanos.</a:t>
                      </a:r>
                      <a:endParaRPr lang="es-D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992826A-D568-4F62-B250-5525CF5D3948}"/>
              </a:ext>
            </a:extLst>
          </p:cNvPr>
          <p:cNvSpPr txBox="1"/>
          <p:nvPr/>
        </p:nvSpPr>
        <p:spPr>
          <a:xfrm>
            <a:off x="3218526" y="400201"/>
            <a:ext cx="5335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Efectividad en el 3er.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Trimestre </a:t>
            </a:r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s-DO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FD0B62-1FD2-401E-82B4-1CBE7627E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AC90380-7C9A-4351-B650-E8132A068D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1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8EC5C7A-7619-49F0-A5A8-5F637495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50268"/>
              </p:ext>
            </p:extLst>
          </p:nvPr>
        </p:nvGraphicFramePr>
        <p:xfrm>
          <a:off x="1163494" y="2356329"/>
          <a:ext cx="9288455" cy="251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FII-DIGECOG-DC-001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cumplimiento del plan de comunicación institucional.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FII-DIGECOG-DC-003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ejecución del plan de redes sociales según </a:t>
                      </a:r>
                      <a:r>
                        <a:rPr lang="es-ES" sz="1200" b="0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Nortic</a:t>
                      </a: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E-1.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FII-DIGECOG-DC-004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ejecución del programa responsabilidad social.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3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8415407" y="5278293"/>
            <a:ext cx="100417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 dirty="0"/>
              <a:t>Efectividad </a:t>
            </a:r>
            <a:endParaRPr lang="es-DO" sz="1200" dirty="0">
              <a:ea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1366653"/>
            <a:ext cx="60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Comunicaciones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291AD-B50A-34F0-920A-EEE6B283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38" y="5033289"/>
            <a:ext cx="835876" cy="7670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7EDC3A-095D-4D78-AF6A-585AFD905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B4E4B12-935C-4FE3-A72C-A69E7CFBA7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B6602A3D-0584-48B6-989E-87E76C34B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19129" y="129047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04948" y="2507116"/>
            <a:ext cx="356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Comunicación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3776861" y="2583726"/>
            <a:ext cx="5629695" cy="56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/>
              <a:t>FII-DIGECOG-DC-001</a:t>
            </a:r>
          </a:p>
          <a:p>
            <a:r>
              <a:rPr lang="es-ES" sz="1200" b="0"/>
              <a:t>Porcentaje de cumplimiento del plan de comunicación institucional</a:t>
            </a:r>
            <a:endParaRPr lang="en-US" sz="1200" b="0"/>
          </a:p>
        </p:txBody>
      </p:sp>
      <p:sp>
        <p:nvSpPr>
          <p:cNvPr id="25" name="TextBox 12"/>
          <p:cNvSpPr txBox="1"/>
          <p:nvPr/>
        </p:nvSpPr>
        <p:spPr>
          <a:xfrm>
            <a:off x="3776861" y="4170706"/>
            <a:ext cx="6716992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/>
              <a:t>FII-DIGECOG-DC-003 </a:t>
            </a:r>
          </a:p>
          <a:p>
            <a:r>
              <a:rPr lang="es-ES" sz="1200" b="0"/>
              <a:t>Porcentaje de ejecución del plan de redes sociales según </a:t>
            </a:r>
            <a:r>
              <a:rPr lang="es-ES" sz="1200" b="0" err="1"/>
              <a:t>Nortic</a:t>
            </a:r>
            <a:r>
              <a:rPr lang="es-ES" sz="1200" b="0"/>
              <a:t> E-1 </a:t>
            </a:r>
            <a:endParaRPr lang="en-US" sz="1200" b="0"/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D51C038F-0551-4D39-8BBE-CAD48FA7DD92}"/>
              </a:ext>
            </a:extLst>
          </p:cNvPr>
          <p:cNvSpPr txBox="1"/>
          <p:nvPr/>
        </p:nvSpPr>
        <p:spPr>
          <a:xfrm>
            <a:off x="2326078" y="784486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sp>
        <p:nvSpPr>
          <p:cNvPr id="22" name="TextBox 12"/>
          <p:cNvSpPr txBox="1"/>
          <p:nvPr/>
        </p:nvSpPr>
        <p:spPr>
          <a:xfrm>
            <a:off x="3776861" y="5043605"/>
            <a:ext cx="6773848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/>
              <a:t>FII-DIGECOG-DC-004 </a:t>
            </a:r>
          </a:p>
          <a:p>
            <a:r>
              <a:rPr lang="es-ES" sz="1200" b="0"/>
              <a:t>Porcentaje de ejecución del programa responsabilidad social. </a:t>
            </a:r>
            <a:endParaRPr lang="en-US" sz="1200" b="0"/>
          </a:p>
        </p:txBody>
      </p:sp>
      <p:sp>
        <p:nvSpPr>
          <p:cNvPr id="17" name="Rectángulo 16"/>
          <p:cNvSpPr/>
          <p:nvPr/>
        </p:nvSpPr>
        <p:spPr>
          <a:xfrm>
            <a:off x="3104676" y="3126057"/>
            <a:ext cx="617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>
                <a:solidFill>
                  <a:schemeClr val="bg1"/>
                </a:solidFill>
              </a:rPr>
              <a:t>85%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5048FCE9-3DA1-41ED-8DBE-1B367E36CA2E}"/>
              </a:ext>
            </a:extLst>
          </p:cNvPr>
          <p:cNvGrpSpPr/>
          <p:nvPr/>
        </p:nvGrpSpPr>
        <p:grpSpPr>
          <a:xfrm>
            <a:off x="3062785" y="3281008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F06E1D88-625F-4658-91CF-CBB4E77C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08DC16B1-5787-4AC7-A2FD-A6C5DB28C06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110C3B13-532E-4ABC-A462-34743B11D13A}"/>
              </a:ext>
            </a:extLst>
          </p:cNvPr>
          <p:cNvGrpSpPr/>
          <p:nvPr/>
        </p:nvGrpSpPr>
        <p:grpSpPr>
          <a:xfrm>
            <a:off x="3073518" y="4169241"/>
            <a:ext cx="654524" cy="652139"/>
            <a:chOff x="-853920" y="161983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F6648336-BC02-441C-8E4D-AD6C1BB4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EC4CD077-BEF2-4AB8-AFAF-1DCDE545FDF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20%</a:t>
              </a: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E61E6003-10C0-4DE5-AD63-31FC78A32E82}"/>
              </a:ext>
            </a:extLst>
          </p:cNvPr>
          <p:cNvGrpSpPr/>
          <p:nvPr/>
        </p:nvGrpSpPr>
        <p:grpSpPr>
          <a:xfrm>
            <a:off x="3062785" y="5045648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145FD3C5-2CC6-4FE8-9C23-F6BF8542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549E58C3-D738-4CCB-8C88-F8194B16141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20%</a:t>
              </a:r>
            </a:p>
          </p:txBody>
        </p:sp>
      </p:grpSp>
      <p:sp>
        <p:nvSpPr>
          <p:cNvPr id="5" name="TextBox 12">
            <a:extLst>
              <a:ext uri="{FF2B5EF4-FFF2-40B4-BE49-F238E27FC236}">
                <a16:creationId xmlns:a16="http://schemas.microsoft.com/office/drawing/2014/main" id="{290CE392-E039-26E8-3AFB-4A1DBABAA329}"/>
              </a:ext>
            </a:extLst>
          </p:cNvPr>
          <p:cNvSpPr txBox="1"/>
          <p:nvPr/>
        </p:nvSpPr>
        <p:spPr>
          <a:xfrm>
            <a:off x="3776861" y="3315689"/>
            <a:ext cx="6773848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/>
              <a:t>FII-DIGECOG-DC-002</a:t>
            </a:r>
          </a:p>
          <a:p>
            <a:r>
              <a:rPr lang="es-ES" sz="1200" b="0">
                <a:ea typeface="+mj-lt"/>
                <a:cs typeface="+mj-lt"/>
              </a:rPr>
              <a:t>Porcentaje de satisfacción con la comunicación interna</a:t>
            </a:r>
            <a:endParaRPr lang="en-US" sz="1200"/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100EE72C-A40C-120B-9DA9-2D4E2B3E185A}"/>
              </a:ext>
            </a:extLst>
          </p:cNvPr>
          <p:cNvGrpSpPr/>
          <p:nvPr/>
        </p:nvGrpSpPr>
        <p:grpSpPr>
          <a:xfrm>
            <a:off x="3073517" y="2486811"/>
            <a:ext cx="654524" cy="652139"/>
            <a:chOff x="-853920" y="161983"/>
            <a:chExt cx="1436665" cy="1436665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258183B3-3669-B180-0E92-DF6E0F697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5C51D6A2-9214-634D-6F36-59BB423C973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EEE6EE17-3EA6-4FE1-9188-FB60718BD4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30346"/>
              </p:ext>
            </p:extLst>
          </p:nvPr>
        </p:nvGraphicFramePr>
        <p:xfrm>
          <a:off x="1181552" y="1106197"/>
          <a:ext cx="9288455" cy="4369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 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Sepetiembre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FII-DIGECOG-OAI-001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Porcentaje de cumplimiento de las actividades planificadas de los canales de denuncias.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Porcentaje de solicitudes de información pública respondidas según los plazos establecidos en la Ley 200-04.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Porciento de quejas, denuncias, reclamaciones y sugerencias recibidas y tramitadas de forma oportuna.</a:t>
                      </a:r>
                      <a:endParaRPr lang="es-DO" sz="1200" b="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Índice de cumplimiento de estándares de  transparencia Institucional. </a:t>
                      </a:r>
                      <a:endParaRPr lang="es-DO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</a:t>
                      </a: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</a:t>
                      </a: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FII-DIGECOG-OAI-005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: Porcentaje de los servicios brindados por la OAI.</a:t>
                      </a:r>
                      <a:endParaRPr lang="es-DO" i="0" noProof="0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FII-DIGECOG-OAI-006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Cantidad de informes estadísticos y de balance de gestión elaborados.</a:t>
                      </a:r>
                      <a:endParaRPr lang="es-DO">
                        <a:latin typeface="Calibri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01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Total de indicadores medidos</a:t>
                      </a:r>
                      <a:r>
                        <a:rPr lang="es-ES" sz="1200" b="1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T3: 6</a:t>
                      </a:r>
                    </a:p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8470830" y="5749156"/>
            <a:ext cx="8838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/>
              <a:t>Efectividad </a:t>
            </a:r>
            <a:endParaRPr lang="es-DO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26252" y="451697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Oficina de Acceso a la Información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23A68-2BFF-E7A0-7213-4CD7A69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570" y="5432665"/>
            <a:ext cx="829957" cy="7527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C753CF-60FA-4C70-A565-393C68933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6A80AA6-F34D-4315-8277-FF3142EBFC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0D62D23F-140D-4708-B170-004EEC3C4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134108" y="132372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6665" y="1902220"/>
            <a:ext cx="3405714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</a:t>
            </a:r>
          </a:p>
          <a:p>
            <a:r>
              <a:rPr lang="en-US" dirty="0"/>
              <a:t>a la </a:t>
            </a:r>
            <a:r>
              <a:rPr lang="en-US" dirty="0" err="1"/>
              <a:t>Información</a:t>
            </a:r>
            <a:r>
              <a:rPr lang="en-US" dirty="0"/>
              <a:t> (OAI)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10580" y="2032805"/>
            <a:ext cx="7630632" cy="56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/>
              <a:t>FII-DIGECOG-OAI-001 </a:t>
            </a:r>
          </a:p>
          <a:p>
            <a:r>
              <a:rPr lang="es-ES" sz="1200" b="0">
                <a:ea typeface="+mj-lt"/>
                <a:cs typeface="+mj-lt"/>
              </a:rPr>
              <a:t>Porcentaje de cumplimiento de las actividades planificadas de los canales de denuncias.</a:t>
            </a:r>
            <a:endParaRPr lang="en-US" sz="1200">
              <a:ea typeface="+mj-lt"/>
              <a:cs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10579" y="2821755"/>
            <a:ext cx="6682938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/>
              <a:t>FII-DIGECOG-OAI-002</a:t>
            </a:r>
          </a:p>
          <a:p>
            <a:r>
              <a:rPr lang="es-ES" sz="1200" b="0"/>
              <a:t>Porcentaje de solicitudes de información pública respondidas según los plazos establecidos en la Ley 200-04. </a:t>
            </a:r>
            <a:endParaRPr lang="en-US" sz="1200" b="0"/>
          </a:p>
        </p:txBody>
      </p:sp>
      <p:sp>
        <p:nvSpPr>
          <p:cNvPr id="20" name="TextBox 20"/>
          <p:cNvSpPr txBox="1"/>
          <p:nvPr/>
        </p:nvSpPr>
        <p:spPr>
          <a:xfrm>
            <a:off x="4510579" y="3614990"/>
            <a:ext cx="668293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FII-DIGECOG-OAI 03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/>
              <a:t> 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Porciento de quejas, denuncias, reclamaciones y sugerencias recibidas y tramitadas de forma oportuna. 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10580" y="4415729"/>
            <a:ext cx="7481132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053"/>
              </a:lnSpc>
              <a:spcBef>
                <a:spcPct val="0"/>
              </a:spcBef>
              <a:defRPr sz="1466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50"/>
              <a:t>FII-DIGECOG-OAI-004</a:t>
            </a:r>
          </a:p>
          <a:p>
            <a:r>
              <a:rPr lang="es-ES" sz="1200" b="0"/>
              <a:t>Índice de cumplimiento de estándares de  transparencia Institucional. </a:t>
            </a:r>
            <a:endParaRPr lang="en-US" sz="1200" b="0"/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A5D2D52-65A2-4845-B1A4-BE66E0E90FA2}"/>
              </a:ext>
            </a:extLst>
          </p:cNvPr>
          <p:cNvSpPr txBox="1"/>
          <p:nvPr/>
        </p:nvSpPr>
        <p:spPr>
          <a:xfrm>
            <a:off x="2326078" y="828872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B94D4D1A-4284-4BED-8B78-71AD0A88C60B}"/>
              </a:ext>
            </a:extLst>
          </p:cNvPr>
          <p:cNvGrpSpPr/>
          <p:nvPr/>
        </p:nvGrpSpPr>
        <p:grpSpPr>
          <a:xfrm>
            <a:off x="3763383" y="2021159"/>
            <a:ext cx="654524" cy="652139"/>
            <a:chOff x="-853920" y="161983"/>
            <a:chExt cx="1436665" cy="1436665"/>
          </a:xfrm>
        </p:grpSpPr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FA2303BE-6A33-4789-94D6-7C977205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28DD7CCC-50FD-4671-B1B7-3AFC55FED34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EECBA2F1-EAAE-47F5-80F5-A0AC9CE54EBC}"/>
              </a:ext>
            </a:extLst>
          </p:cNvPr>
          <p:cNvGrpSpPr/>
          <p:nvPr/>
        </p:nvGrpSpPr>
        <p:grpSpPr>
          <a:xfrm>
            <a:off x="3758326" y="2873671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1143E0BF-77A6-4268-80B2-13A02BA35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D02C7B5-A0DB-49B5-9415-48F78DD209E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582C138F-0D85-45EC-B569-5BF6B84CB0BC}"/>
              </a:ext>
            </a:extLst>
          </p:cNvPr>
          <p:cNvGrpSpPr/>
          <p:nvPr/>
        </p:nvGrpSpPr>
        <p:grpSpPr>
          <a:xfrm>
            <a:off x="3770571" y="3685470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EC78E42F-BF69-4D3B-9FCB-3B28E7186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5AF7194E-5AC9-4BE8-A641-E90F10385BF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B3371D2C-1DCA-475E-B1C3-36F20B04F8B1}"/>
              </a:ext>
            </a:extLst>
          </p:cNvPr>
          <p:cNvGrpSpPr/>
          <p:nvPr/>
        </p:nvGrpSpPr>
        <p:grpSpPr>
          <a:xfrm>
            <a:off x="3768364" y="4465702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6058EC1D-CC9D-43A5-A3E4-6D71AB85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E287A582-CBFA-45CC-A145-F301DB15B36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ECDD6E2D-0011-465F-94D2-936496FDC4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DE2E1AB5-C5A7-4E99-8E2C-785F6724A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54212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279700" y="1971487"/>
            <a:ext cx="749798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FII-DIGECOG-OAI-005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Porcentaje de los servicios brindados por la OAI</a:t>
            </a:r>
            <a:r>
              <a:rPr lang="es-ES"/>
              <a:t>.</a:t>
            </a:r>
            <a:r>
              <a:rPr lang="es-ES" sz="1600"/>
              <a:t> </a:t>
            </a:r>
            <a:endParaRPr lang="en-US" sz="1466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208486-9327-4855-89FE-96B2378B0781}"/>
              </a:ext>
            </a:extLst>
          </p:cNvPr>
          <p:cNvSpPr/>
          <p:nvPr/>
        </p:nvSpPr>
        <p:spPr>
          <a:xfrm>
            <a:off x="4225129" y="2880201"/>
            <a:ext cx="69550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>
                <a:solidFill>
                  <a:srgbClr val="000000"/>
                </a:solidFill>
                <a:latin typeface="+mj-lt"/>
              </a:rPr>
              <a:t>FII-DIGECOG-OAI-006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>
                <a:solidFill>
                  <a:srgbClr val="000000"/>
                </a:solidFill>
                <a:latin typeface="+mj-lt"/>
              </a:rPr>
              <a:t>Cantidad de informes estadísticos y de balance de gestión elaborados. </a:t>
            </a:r>
            <a:endParaRPr lang="es-DO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34D4F33-55F0-42A3-B80C-1DB6C8A81F19}"/>
              </a:ext>
            </a:extLst>
          </p:cNvPr>
          <p:cNvSpPr txBox="1"/>
          <p:nvPr/>
        </p:nvSpPr>
        <p:spPr>
          <a:xfrm>
            <a:off x="2326078" y="784484"/>
            <a:ext cx="7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Programación al </a:t>
            </a:r>
            <a:r>
              <a:rPr lang="en-US" dirty="0" err="1"/>
              <a:t>cuarto</a:t>
            </a:r>
            <a:r>
              <a:rPr lang="en-US" dirty="0"/>
              <a:t> </a:t>
            </a:r>
            <a:r>
              <a:rPr lang="en-US" dirty="0" err="1"/>
              <a:t>trimestre</a:t>
            </a:r>
            <a:r>
              <a:rPr lang="en-US" dirty="0"/>
              <a:t> del 2025</a:t>
            </a:r>
            <a:endParaRPr lang="es-ES" dirty="0"/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4DAA2EE5-BBD9-4876-B0B3-3F7DA23F3C2C}"/>
              </a:ext>
            </a:extLst>
          </p:cNvPr>
          <p:cNvGrpSpPr/>
          <p:nvPr/>
        </p:nvGrpSpPr>
        <p:grpSpPr>
          <a:xfrm>
            <a:off x="3538118" y="1919681"/>
            <a:ext cx="654524" cy="652139"/>
            <a:chOff x="-853920" y="161983"/>
            <a:chExt cx="1436665" cy="1436665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30F79399-28A6-4EBE-9826-7DCBD4C32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66A0A487-73A7-4AD0-BED7-6E30D2B44457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C571C930-85DF-4ABE-83C9-988A7F57F9C5}"/>
              </a:ext>
            </a:extLst>
          </p:cNvPr>
          <p:cNvGrpSpPr/>
          <p:nvPr/>
        </p:nvGrpSpPr>
        <p:grpSpPr>
          <a:xfrm>
            <a:off x="3538118" y="2825218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8C378658-8D2D-4E8F-ACE7-74727C4D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5D4FAEEA-2183-4FC6-80A3-440607C5903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275C5134-7115-4BBE-941B-0DD621907246}"/>
              </a:ext>
            </a:extLst>
          </p:cNvPr>
          <p:cNvSpPr txBox="1"/>
          <p:nvPr/>
        </p:nvSpPr>
        <p:spPr>
          <a:xfrm>
            <a:off x="106665" y="1902220"/>
            <a:ext cx="340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</a:t>
            </a:r>
          </a:p>
          <a:p>
            <a:r>
              <a:rPr lang="en-US" dirty="0"/>
              <a:t>a la </a:t>
            </a:r>
            <a:r>
              <a:rPr lang="en-US" dirty="0" err="1"/>
              <a:t>Información</a:t>
            </a:r>
            <a:r>
              <a:rPr lang="en-US" dirty="0"/>
              <a:t> (OAI)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4A4468F-7978-483E-8111-222A9EE51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2806669" y="697276"/>
            <a:ext cx="6381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Operativo Anual 2025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Monitoreo tercer trimestre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CFC631-46E8-47B2-B76B-27F07F0672E4}"/>
              </a:ext>
            </a:extLst>
          </p:cNvPr>
          <p:cNvSpPr txBox="1"/>
          <p:nvPr/>
        </p:nvSpPr>
        <p:spPr>
          <a:xfrm>
            <a:off x="2379152" y="4787868"/>
            <a:ext cx="334412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/>
              <a:t>Elaborado por:</a:t>
            </a:r>
          </a:p>
          <a:p>
            <a:pPr algn="ctr"/>
            <a:endParaRPr lang="es-ES" sz="1200"/>
          </a:p>
          <a:p>
            <a:pPr algn="ctr"/>
            <a:endParaRPr lang="es-DO" sz="1200"/>
          </a:p>
          <a:p>
            <a:pPr algn="ctr"/>
            <a:endParaRPr lang="es-DO" sz="1200"/>
          </a:p>
          <a:p>
            <a:pPr algn="ctr"/>
            <a:r>
              <a:rPr lang="es-ES" sz="1400"/>
              <a:t>Alexandra Merán Santana</a:t>
            </a:r>
          </a:p>
          <a:p>
            <a:pPr algn="ctr"/>
            <a:r>
              <a:rPr lang="es-ES" sz="1050"/>
              <a:t>Enc. Div. de Monitoreo de Programas, Planes y Proyectos</a:t>
            </a:r>
            <a:r>
              <a:rPr lang="es-ES" sz="100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DB9E87-2D57-432E-9726-165E5C6B7110}"/>
              </a:ext>
            </a:extLst>
          </p:cNvPr>
          <p:cNvSpPr txBox="1"/>
          <p:nvPr/>
        </p:nvSpPr>
        <p:spPr>
          <a:xfrm>
            <a:off x="6096000" y="4787867"/>
            <a:ext cx="342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/>
              <a:t>Aprobado por:</a:t>
            </a:r>
          </a:p>
          <a:p>
            <a:pPr algn="ctr"/>
            <a:endParaRPr lang="es-ES" sz="1200"/>
          </a:p>
          <a:p>
            <a:pPr algn="ctr"/>
            <a:endParaRPr lang="es-DO" sz="1200"/>
          </a:p>
          <a:p>
            <a:pPr algn="ctr"/>
            <a:endParaRPr lang="es-DO" sz="1200"/>
          </a:p>
          <a:p>
            <a:pPr algn="ctr"/>
            <a:r>
              <a:rPr lang="es-ES" sz="1400"/>
              <a:t>Laura Pérez Lalane</a:t>
            </a:r>
          </a:p>
          <a:p>
            <a:pPr algn="ctr"/>
            <a:r>
              <a:rPr lang="es-ES" sz="1050"/>
              <a:t>Enc. Dpto. de Planificación y Desarrollo.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F999342-1747-4867-AF9D-454BD75034C7}"/>
              </a:ext>
            </a:extLst>
          </p:cNvPr>
          <p:cNvGrpSpPr/>
          <p:nvPr/>
        </p:nvGrpSpPr>
        <p:grpSpPr>
          <a:xfrm>
            <a:off x="2498516" y="4428329"/>
            <a:ext cx="7662334" cy="1652730"/>
            <a:chOff x="2264832" y="4529666"/>
            <a:chExt cx="7662334" cy="165273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C5CF5A3-D9D9-407D-934B-6DED196E6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832" y="4529666"/>
              <a:ext cx="7662334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CFA92577-4010-4C52-80EC-1EC08FC68AB0}"/>
                </a:ext>
              </a:extLst>
            </p:cNvPr>
            <p:cNvCxnSpPr>
              <a:cxnSpLocks/>
            </p:cNvCxnSpPr>
            <p:nvPr/>
          </p:nvCxnSpPr>
          <p:spPr>
            <a:xfrm>
              <a:off x="5997598" y="4529667"/>
              <a:ext cx="42517" cy="165272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5231804-C85B-401B-815D-211452D71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4733" y="6160724"/>
              <a:ext cx="6727576" cy="2167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D97249F-98AF-45FA-A616-D31345B8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95" y="1595105"/>
            <a:ext cx="2302005" cy="23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85D26C-9A98-42A4-AEDB-2D31C26A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6245"/>
              </p:ext>
            </p:extLst>
          </p:nvPr>
        </p:nvGraphicFramePr>
        <p:xfrm>
          <a:off x="898525" y="1456309"/>
          <a:ext cx="10175875" cy="43106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62100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809207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57043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00372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887015">
                  <a:extLst>
                    <a:ext uri="{9D8B030D-6E8A-4147-A177-3AD203B41FA5}">
                      <a16:colId xmlns:a16="http://schemas.microsoft.com/office/drawing/2014/main" val="2806474858"/>
                    </a:ext>
                  </a:extLst>
                </a:gridCol>
                <a:gridCol w="1112660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3244122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501805">
                <a:tc>
                  <a:txBody>
                    <a:bodyPr/>
                    <a:lstStyle/>
                    <a:p>
                      <a:pPr algn="ctr" fontAlgn="ctr"/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General </a:t>
                      </a: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 Generales</a:t>
                      </a: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91236"/>
                  </a:ext>
                </a:extLst>
              </a:tr>
              <a:tr h="529863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312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Planificación y Desarrollo.</a:t>
                      </a: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82354"/>
                  </a:ext>
                </a:extLst>
              </a:tr>
              <a:tr h="39419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98.43%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Dos actividades Pendientes de realizar:  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1. Dar seguimiento al Índice de Gestión Presupuestaria (IGP).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2. Actualización de las políticas de correspondencia.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117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56750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  <a:p>
                      <a:pPr algn="ctr" fontAlgn="ctr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45267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367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  <a:tr h="367919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Promedio general de ejecución </a:t>
                      </a:r>
                    </a:p>
                  </a:txBody>
                  <a:tcPr marL="9202" marR="9202" marT="9202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99.67%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63261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CD693B6-4349-4267-B777-F79A6ED5E20D}"/>
              </a:ext>
            </a:extLst>
          </p:cNvPr>
          <p:cNvSpPr txBox="1"/>
          <p:nvPr/>
        </p:nvSpPr>
        <p:spPr>
          <a:xfrm>
            <a:off x="3428076" y="365304"/>
            <a:ext cx="5335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Efectividad en el 3er.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Trimestre </a:t>
            </a:r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s-DO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0766B2-9B1E-4600-9F5E-278B23EE4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E1935-8EFC-4A82-AC9D-1BBD55B5A2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2D3E19-2A4A-4ACC-8BCE-F6C45B6AC7B8}"/>
              </a:ext>
            </a:extLst>
          </p:cNvPr>
          <p:cNvSpPr txBox="1"/>
          <p:nvPr/>
        </p:nvSpPr>
        <p:spPr>
          <a:xfrm>
            <a:off x="2832842" y="705142"/>
            <a:ext cx="6973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Efectividad en el 3er.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Trimestre POA </a:t>
            </a:r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025 por D</a:t>
            </a:r>
            <a:r>
              <a:rPr lang="es-DO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epartamentos</a:t>
            </a:r>
            <a:endParaRPr lang="es-DO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3C29AA-8A36-484F-BAE5-98AFACD26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860173"/>
              </p:ext>
            </p:extLst>
          </p:nvPr>
        </p:nvGraphicFramePr>
        <p:xfrm>
          <a:off x="2385777" y="1801368"/>
          <a:ext cx="7420446" cy="396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B803450-070A-49EA-82BE-00E8ECC08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332B3-2876-46F6-9D15-7704232636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2D3E19-2A4A-4ACC-8BCE-F6C45B6AC7B8}"/>
              </a:ext>
            </a:extLst>
          </p:cNvPr>
          <p:cNvSpPr txBox="1"/>
          <p:nvPr/>
        </p:nvSpPr>
        <p:spPr>
          <a:xfrm>
            <a:off x="2963245" y="294066"/>
            <a:ext cx="6265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Efectividad de Actividades Transversal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Tercer trimestre </a:t>
            </a:r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 2025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F2CCD2-5583-41D3-A71C-32B69B748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2853"/>
              </p:ext>
            </p:extLst>
          </p:nvPr>
        </p:nvGraphicFramePr>
        <p:xfrm>
          <a:off x="2057399" y="1383269"/>
          <a:ext cx="8077201" cy="40683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16855">
                  <a:extLst>
                    <a:ext uri="{9D8B030D-6E8A-4147-A177-3AD203B41FA5}">
                      <a16:colId xmlns:a16="http://schemas.microsoft.com/office/drawing/2014/main" val="3574337670"/>
                    </a:ext>
                  </a:extLst>
                </a:gridCol>
                <a:gridCol w="869109">
                  <a:extLst>
                    <a:ext uri="{9D8B030D-6E8A-4147-A177-3AD203B41FA5}">
                      <a16:colId xmlns:a16="http://schemas.microsoft.com/office/drawing/2014/main" val="252122792"/>
                    </a:ext>
                  </a:extLst>
                </a:gridCol>
                <a:gridCol w="879318">
                  <a:extLst>
                    <a:ext uri="{9D8B030D-6E8A-4147-A177-3AD203B41FA5}">
                      <a16:colId xmlns:a16="http://schemas.microsoft.com/office/drawing/2014/main" val="3934175195"/>
                    </a:ext>
                  </a:extLst>
                </a:gridCol>
                <a:gridCol w="867748">
                  <a:extLst>
                    <a:ext uri="{9D8B030D-6E8A-4147-A177-3AD203B41FA5}">
                      <a16:colId xmlns:a16="http://schemas.microsoft.com/office/drawing/2014/main" val="362052755"/>
                    </a:ext>
                  </a:extLst>
                </a:gridCol>
                <a:gridCol w="926959">
                  <a:extLst>
                    <a:ext uri="{9D8B030D-6E8A-4147-A177-3AD203B41FA5}">
                      <a16:colId xmlns:a16="http://schemas.microsoft.com/office/drawing/2014/main" val="3414552433"/>
                    </a:ext>
                  </a:extLst>
                </a:gridCol>
                <a:gridCol w="814662">
                  <a:extLst>
                    <a:ext uri="{9D8B030D-6E8A-4147-A177-3AD203B41FA5}">
                      <a16:colId xmlns:a16="http://schemas.microsoft.com/office/drawing/2014/main" val="4190367452"/>
                    </a:ext>
                  </a:extLst>
                </a:gridCol>
                <a:gridCol w="1102550">
                  <a:extLst>
                    <a:ext uri="{9D8B030D-6E8A-4147-A177-3AD203B41FA5}">
                      <a16:colId xmlns:a16="http://schemas.microsoft.com/office/drawing/2014/main" val="2196370395"/>
                    </a:ext>
                  </a:extLst>
                </a:gridCol>
              </a:tblGrid>
              <a:tr h="397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Total de Actividades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Sin Realizar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En Proceso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Finalizado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No Aplica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solidFill>
                            <a:schemeClr val="bg1"/>
                          </a:solidFill>
                          <a:effectLst/>
                        </a:rPr>
                        <a:t>% de Avance</a:t>
                      </a:r>
                      <a:endParaRPr lang="es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57129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DE TECNOLOGIA DE LA INFORMACION Y COM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30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2629471105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DIRECCIÓN PROCESAMIENTO CONTABLE Y ESTADOS FINANCI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31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98.39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4289398422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JURIDICO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2800496298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DIRECCION DE ANALISIS DE LA INFORMACION FINANCIERA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3345540785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DE COMUNICACION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2419076345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OFICINA DE ACCESO A LA INFORMACION (OAI)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31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175443282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DE PLANIFICACION Y DESARROLLO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33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570897723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DE RECURSOS HUMANOS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130646836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DEPARTAMENTO ADMINISTRATIVO Y FINANCIERO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3156269658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DIRECCION DE POLITICAS, NORMAS Y PROCEDIMIENTOS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2791251546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Total General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283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106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176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</a:rPr>
                        <a:t> 99.82%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9283572"/>
                  </a:ext>
                </a:extLst>
              </a:tr>
            </a:tbl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id="{9DC4D9A5-912F-4206-BC79-822AB8D557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BD14B7-51B3-405A-96DB-5BC8EB014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A40BB2-BCAB-4D95-99B4-6AD83A05D64C}"/>
              </a:ext>
            </a:extLst>
          </p:cNvPr>
          <p:cNvSpPr txBox="1"/>
          <p:nvPr/>
        </p:nvSpPr>
        <p:spPr>
          <a:xfrm>
            <a:off x="1552254" y="2423458"/>
            <a:ext cx="879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Resultados del POA 2025 por Departamentos – Tercer Trimestre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9BFDED-79F2-4DBF-9BCE-2C2D664AF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EBD5B79-A372-4578-9136-4888AF53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85774"/>
              </p:ext>
            </p:extLst>
          </p:nvPr>
        </p:nvGraphicFramePr>
        <p:xfrm>
          <a:off x="909204" y="943840"/>
          <a:ext cx="10145723" cy="4079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361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2520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04427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346996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31034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4513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91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Meta programada T3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0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Julio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Agosto</a:t>
                      </a:r>
                      <a:endParaRPr lang="es-DO" sz="12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Septiembre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82261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FII-DIGECOG-NP-001</a:t>
                      </a:r>
                    </a:p>
                    <a:p>
                      <a:pPr algn="l" fontAlgn="ctr"/>
                      <a:r>
                        <a:rPr lang="es-E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informes  técnicos elaborados,  que  surjan del análisis de brecha sobre las actualizaciones normativas nacionales e internacionales </a:t>
                      </a:r>
                      <a:endParaRPr lang="es-DO" sz="1200" b="0" i="0" u="none" strike="noStrike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endParaRPr lang="es-DO" sz="1200" u="none" strike="noStrike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8139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FII-DIGECOG-NP-002</a:t>
                      </a:r>
                      <a:endParaRPr lang="es-ES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sub-compendios   que apuntan al compendio normativo y  que fortalecen el marco normativo del sistema de contabilidad gubernamental, revisado. </a:t>
                      </a:r>
                      <a:endParaRPr lang="es-D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6494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1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FII-DIGECOG-NP-003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los instrumentos actualizados y/o elaborados, que apuntalan al Compendio Normativos.</a:t>
                      </a:r>
                      <a:endParaRPr lang="es-D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5571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FII-DIGECOG-NP-004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Cantidad de técnicos de las áreas financieras activos en el programa de nivelación.</a:t>
                      </a:r>
                      <a:endParaRPr lang="es-D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400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862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FII-DIGECOG-NP-006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Cantidad de  centros educativos y gremiales, a los que se les orienta sobre el Sistema de Contabilidad Gubernamental.</a:t>
                      </a:r>
                      <a:endParaRPr lang="es-ES"/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4556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58737" y="256063"/>
            <a:ext cx="627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Normas y Procedimientos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D64122-3850-4128-86AF-87352335B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3" y="13095"/>
            <a:ext cx="1082253" cy="79082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034D67D-50B7-4CBF-B105-B6F4ACC716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6939E4F8B6445A0C4ED1DEF45E3FD" ma:contentTypeVersion="9" ma:contentTypeDescription="Create a new document." ma:contentTypeScope="" ma:versionID="6e4063fc765f10921f3091a6d41913fd">
  <xsd:schema xmlns:xsd="http://www.w3.org/2001/XMLSchema" xmlns:xs="http://www.w3.org/2001/XMLSchema" xmlns:p="http://schemas.microsoft.com/office/2006/metadata/properties" xmlns:ns3="a878af41-e959-4301-9e0f-167cfd5730f5" targetNamespace="http://schemas.microsoft.com/office/2006/metadata/properties" ma:root="true" ma:fieldsID="c83ec370d040dac259780b49ab2edda0" ns3:_="">
    <xsd:import namespace="a878af41-e959-4301-9e0f-167cfd5730f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8af41-e959-4301-9e0f-167cfd5730f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78af41-e959-4301-9e0f-167cfd5730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0DC67E-6E4B-424E-BE24-0BB6AF8AB33B}">
  <ds:schemaRefs>
    <ds:schemaRef ds:uri="a878af41-e959-4301-9e0f-167cfd5730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F85AB1-FA8A-403F-940A-9ED0CDC7E5F7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878af41-e959-4301-9e0f-167cfd5730f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032484-7477-464F-B543-1228AFD3F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4018</Words>
  <Application>Microsoft Office PowerPoint</Application>
  <PresentationFormat>Panorámica</PresentationFormat>
  <Paragraphs>1095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Lovelo Bold</vt:lpstr>
      <vt:lpstr>Segoe UI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Wilton Lopez</cp:lastModifiedBy>
  <cp:revision>25</cp:revision>
  <cp:lastPrinted>2023-04-17T14:16:56Z</cp:lastPrinted>
  <dcterms:created xsi:type="dcterms:W3CDTF">2021-12-21T13:29:34Z</dcterms:created>
  <dcterms:modified xsi:type="dcterms:W3CDTF">2025-10-30T12:01:59Z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0x0101001B66939E4F8B6445A0C4ED1DEF45E3FD</vt:lpwstr>
  </property>
</Properties>
</file>