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56" r:id="rId5"/>
    <p:sldId id="265" r:id="rId6"/>
    <p:sldId id="348" r:id="rId7"/>
    <p:sldId id="344" r:id="rId8"/>
    <p:sldId id="346" r:id="rId9"/>
    <p:sldId id="350" r:id="rId10"/>
    <p:sldId id="354" r:id="rId11"/>
    <p:sldId id="373" r:id="rId12"/>
    <p:sldId id="321" r:id="rId13"/>
    <p:sldId id="352" r:id="rId14"/>
    <p:sldId id="372" r:id="rId15"/>
    <p:sldId id="353" r:id="rId16"/>
    <p:sldId id="322" r:id="rId17"/>
    <p:sldId id="351" r:id="rId18"/>
    <p:sldId id="355" r:id="rId19"/>
    <p:sldId id="323" r:id="rId20"/>
    <p:sldId id="374" r:id="rId21"/>
    <p:sldId id="357" r:id="rId22"/>
    <p:sldId id="370" r:id="rId23"/>
    <p:sldId id="328" r:id="rId24"/>
    <p:sldId id="358" r:id="rId25"/>
    <p:sldId id="368" r:id="rId26"/>
    <p:sldId id="263" r:id="rId27"/>
    <p:sldId id="359" r:id="rId28"/>
    <p:sldId id="369" r:id="rId29"/>
    <p:sldId id="333" r:id="rId30"/>
    <p:sldId id="375" r:id="rId31"/>
    <p:sldId id="361" r:id="rId32"/>
    <p:sldId id="377" r:id="rId33"/>
    <p:sldId id="362" r:id="rId34"/>
    <p:sldId id="337" r:id="rId35"/>
    <p:sldId id="376" r:id="rId36"/>
    <p:sldId id="364" r:id="rId37"/>
    <p:sldId id="342" r:id="rId38"/>
    <p:sldId id="349" r:id="rId39"/>
  </p:sldIdLst>
  <p:sldSz cx="12192000" cy="6858000"/>
  <p:notesSz cx="7102475" cy="9388475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Meran Santana" initials="AMS" lastIdx="2" clrIdx="0">
    <p:extLst>
      <p:ext uri="{19B8F6BF-5375-455C-9EA6-DF929625EA0E}">
        <p15:presenceInfo xmlns:p15="http://schemas.microsoft.com/office/powerpoint/2012/main" userId="S-1-5-21-1484953598-1959268695-3824560538-27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r-vm-fs00\PLANIFICACION\MONITOREO\Referencias%202025\Monitoreos%202025\Data%20Monitore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Hoja3!$G$12:$G$21</c:f>
              <c:strCache>
                <c:ptCount val="10"/>
                <c:pt idx="0">
                  <c:v>NP</c:v>
                </c:pt>
                <c:pt idx="1">
                  <c:v>PC</c:v>
                </c:pt>
                <c:pt idx="2">
                  <c:v>AI</c:v>
                </c:pt>
                <c:pt idx="3">
                  <c:v>RH</c:v>
                </c:pt>
                <c:pt idx="4">
                  <c:v>PD</c:v>
                </c:pt>
                <c:pt idx="5">
                  <c:v>AF</c:v>
                </c:pt>
                <c:pt idx="6">
                  <c:v>TI</c:v>
                </c:pt>
                <c:pt idx="7">
                  <c:v>DC</c:v>
                </c:pt>
                <c:pt idx="8">
                  <c:v>DJ</c:v>
                </c:pt>
                <c:pt idx="9">
                  <c:v>OAI</c:v>
                </c:pt>
              </c:strCache>
            </c:strRef>
          </c:cat>
          <c:val>
            <c:numRef>
              <c:f>Hoja3!$M$12:$M$21</c:f>
              <c:numCache>
                <c:formatCode>0%</c:formatCode>
                <c:ptCount val="10"/>
                <c:pt idx="0">
                  <c:v>1</c:v>
                </c:pt>
                <c:pt idx="1">
                  <c:v>0.94799999999999995</c:v>
                </c:pt>
                <c:pt idx="2">
                  <c:v>0.98</c:v>
                </c:pt>
                <c:pt idx="3">
                  <c:v>1</c:v>
                </c:pt>
                <c:pt idx="4">
                  <c:v>0.93</c:v>
                </c:pt>
                <c:pt idx="5">
                  <c:v>0.98109999999999997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5-4429-BFCA-F323EA593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1427599"/>
        <c:axId val="1808375919"/>
      </c:barChart>
      <c:catAx>
        <c:axId val="1831427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808375919"/>
        <c:crosses val="autoZero"/>
        <c:auto val="1"/>
        <c:lblAlgn val="ctr"/>
        <c:lblOffset val="100"/>
        <c:noMultiLvlLbl val="0"/>
      </c:catAx>
      <c:valAx>
        <c:axId val="1808375919"/>
        <c:scaling>
          <c:orientation val="minMax"/>
          <c:min val="0.1"/>
        </c:scaling>
        <c:delete val="1"/>
        <c:axPos val="l"/>
        <c:numFmt formatCode="0%" sourceLinked="1"/>
        <c:majorTickMark val="none"/>
        <c:minorTickMark val="none"/>
        <c:tickLblPos val="nextTo"/>
        <c:crossAx val="1831427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357" cy="4700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481" y="0"/>
            <a:ext cx="3077357" cy="4700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E81D9-5479-4F43-98D0-9055C16A71E1}" type="datetimeFigureOut">
              <a:rPr lang="es-DO" smtClean="0"/>
              <a:t>28/7/2025</a:t>
            </a:fld>
            <a:endParaRPr lang="es-D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412" y="4518724"/>
            <a:ext cx="5681653" cy="369619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8456"/>
            <a:ext cx="3077357" cy="470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481" y="8918456"/>
            <a:ext cx="3077357" cy="470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81BDD-0016-4FDC-A5FD-6BC483B3B56C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58675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28/7/2025</a:t>
            </a:fld>
            <a:endParaRPr lang="es-D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13207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28/7/2025</a:t>
            </a:fld>
            <a:endParaRPr lang="es-D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54264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28/7/2025</a:t>
            </a:fld>
            <a:endParaRPr lang="es-D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90437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28/7/2025</a:t>
            </a:fld>
            <a:endParaRPr lang="es-D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12542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28/7/2025</a:t>
            </a:fld>
            <a:endParaRPr lang="es-D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45669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28/7/2025</a:t>
            </a:fld>
            <a:endParaRPr lang="es-D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53485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28/7/2025</a:t>
            </a:fld>
            <a:endParaRPr lang="es-D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84196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28/7/2025</a:t>
            </a:fld>
            <a:endParaRPr lang="es-D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25358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28/7/2025</a:t>
            </a:fld>
            <a:endParaRPr lang="es-D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39809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28/7/2025</a:t>
            </a:fld>
            <a:endParaRPr lang="es-D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47380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28/7/2025</a:t>
            </a:fld>
            <a:endParaRPr lang="es-D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48445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8FA29-EF15-4BB6-B30A-14DABDA62A88}" type="datetimeFigureOut">
              <a:rPr lang="es-DO" smtClean="0"/>
              <a:t>28/7/2025</a:t>
            </a:fld>
            <a:endParaRPr lang="es-D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BA66E-DE2D-4055-8ACF-1C7024A81AAE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54624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4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4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4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4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80" y="4515815"/>
            <a:ext cx="4230255" cy="206173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43C6AED-0E8E-4E6A-A220-A3711D035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615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38397" y="4038761"/>
            <a:ext cx="6159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Monitoreo Segundo Trimestre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</a:rPr>
              <a:t> </a:t>
            </a:r>
            <a:r>
              <a:rPr lang="es-ES" sz="2800" b="1" dirty="0">
                <a:solidFill>
                  <a:schemeClr val="bg1"/>
                </a:solidFill>
              </a:rPr>
              <a:t>  </a:t>
            </a:r>
            <a:endParaRPr lang="es-D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74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842774"/>
              </p:ext>
            </p:extLst>
          </p:nvPr>
        </p:nvGraphicFramePr>
        <p:xfrm>
          <a:off x="1302535" y="1233986"/>
          <a:ext cx="8908265" cy="4131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5066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16357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692655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371970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50524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444479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57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 programada T2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5731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Abril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Mayo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Junio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71556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FII-DIGECOG-PC-003</a:t>
                      </a:r>
                      <a:endParaRPr lang="es-ES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la Implementación del Sistema de Consolidación Contable en las instituciones que remiten sus estados financieros.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53895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FII-DIGECOG-PC-004</a:t>
                      </a:r>
                      <a:endParaRPr lang="es-ES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Gobiernos Locales con el SCG Implementado.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71%</a:t>
                      </a:r>
                    </a:p>
                  </a:txBody>
                  <a:tcPr marL="9445" marR="9445" marT="944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106878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FII-DIGECOG-PC-007</a:t>
                      </a:r>
                      <a:endParaRPr lang="es-ES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instituciones del Sector Público con sus registros contables y presupuestarios en materia de Ingresos, Gastos, Activos Financieros, No Financieros y Pasivos Financieros monitoreados y validados.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89217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FII-DIGECOG-PC-008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índice de satisfacción y experiencia del usuario mediante la implementación del área de asistencia técnica.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219610"/>
                  </a:ext>
                </a:extLst>
              </a:tr>
              <a:tr h="41684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indicadores medidos</a:t>
                      </a:r>
                      <a:r>
                        <a:rPr lang="es-ES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T2: 4</a:t>
                      </a: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290666F-0E18-4660-87C1-43DD9C2B0046}"/>
              </a:ext>
            </a:extLst>
          </p:cNvPr>
          <p:cNvSpPr txBox="1"/>
          <p:nvPr/>
        </p:nvSpPr>
        <p:spPr>
          <a:xfrm>
            <a:off x="6499878" y="5627295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Efectividad Departamento </a:t>
            </a:r>
            <a:endParaRPr kumimoji="0" lang="es-D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747740" y="369548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Dirección de Procesamiento Contable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1DF9A9-8B94-422F-95E6-899D296A9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314" y="5552781"/>
            <a:ext cx="1025388" cy="70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90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63802" y="1297963"/>
            <a:ext cx="7602122" cy="28085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20"/>
          <p:cNvSpPr txBox="1"/>
          <p:nvPr/>
        </p:nvSpPr>
        <p:spPr>
          <a:xfrm>
            <a:off x="4140200" y="4283575"/>
            <a:ext cx="5427346" cy="547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s-ES" sz="1600" b="1" dirty="0">
                <a:latin typeface="+mj-lt"/>
              </a:rPr>
              <a:t>FIII-DIGECOG-NP-007: </a:t>
            </a:r>
            <a:r>
              <a:rPr lang="es-ES" sz="1600" dirty="0">
                <a:latin typeface="+mj-lt"/>
              </a:rPr>
              <a:t>Porcentaje de Asistencias Normativas asistidas</a:t>
            </a:r>
            <a:r>
              <a:rPr lang="es-ES" sz="140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326078" y="864384"/>
            <a:ext cx="7539845" cy="481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7"/>
              </a:lnSpc>
              <a:spcBef>
                <a:spcPct val="0"/>
              </a:spcBef>
              <a:defRPr/>
            </a:pP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Metas POA tercer trimestre del 2025</a:t>
            </a:r>
          </a:p>
        </p:txBody>
      </p:sp>
      <p:sp>
        <p:nvSpPr>
          <p:cNvPr id="41" name="TextBox 12">
            <a:extLst>
              <a:ext uri="{FF2B5EF4-FFF2-40B4-BE49-F238E27FC236}">
                <a16:creationId xmlns:a16="http://schemas.microsoft.com/office/drawing/2014/main" id="{FCF97691-BE2C-4F82-B919-1730B4F264A6}"/>
              </a:ext>
            </a:extLst>
          </p:cNvPr>
          <p:cNvSpPr txBox="1"/>
          <p:nvPr/>
        </p:nvSpPr>
        <p:spPr>
          <a:xfrm>
            <a:off x="155977" y="2493951"/>
            <a:ext cx="351348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3917"/>
              </a:lnSpc>
              <a:defRPr/>
            </a:pPr>
            <a:r>
              <a:rPr lang="es-DO" sz="3133" b="1" spc="47" dirty="0">
                <a:solidFill>
                  <a:srgbClr val="19486A"/>
                </a:solidFill>
                <a:latin typeface="+mj-lt"/>
              </a:rPr>
              <a:t>Dirección de Procesamiento Contable </a:t>
            </a:r>
          </a:p>
        </p:txBody>
      </p:sp>
      <p:sp>
        <p:nvSpPr>
          <p:cNvPr id="42" name="TextBox 20">
            <a:extLst>
              <a:ext uri="{FF2B5EF4-FFF2-40B4-BE49-F238E27FC236}">
                <a16:creationId xmlns:a16="http://schemas.microsoft.com/office/drawing/2014/main" id="{A6CDB305-6B68-4CF0-AB1B-7AE7BCDD8426}"/>
              </a:ext>
            </a:extLst>
          </p:cNvPr>
          <p:cNvSpPr txBox="1"/>
          <p:nvPr/>
        </p:nvSpPr>
        <p:spPr>
          <a:xfrm>
            <a:off x="4140200" y="1971244"/>
            <a:ext cx="6360962" cy="547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s-ES" sz="1600" b="1" dirty="0">
                <a:latin typeface="+mj-lt"/>
              </a:rPr>
              <a:t>FFIII-DIGECOG-NP-005: </a:t>
            </a:r>
            <a:r>
              <a:rPr lang="es-ES" sz="1600" dirty="0">
                <a:latin typeface="+mj-lt"/>
              </a:rPr>
              <a:t>Cantidad de Estados Financieros del Gobierno Central elaborados al Cierre 2024 y Corte e Intermedio 2025.</a:t>
            </a:r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id="{EEEC7FE2-61CB-46EE-9518-CC6626AF3845}"/>
              </a:ext>
            </a:extLst>
          </p:cNvPr>
          <p:cNvSpPr txBox="1"/>
          <p:nvPr/>
        </p:nvSpPr>
        <p:spPr>
          <a:xfrm>
            <a:off x="4140200" y="5206178"/>
            <a:ext cx="7457442" cy="265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Calibri Light" panose="020F0302020204030204"/>
              </a:rPr>
              <a:t> </a:t>
            </a:r>
            <a:r>
              <a:rPr lang="es-ES" sz="1600" b="1" dirty="0">
                <a:latin typeface="+mj-lt"/>
              </a:rPr>
              <a:t>FIII-DIGECOG-NP-008: </a:t>
            </a:r>
            <a:r>
              <a:rPr lang="es-ES" sz="1600" dirty="0">
                <a:latin typeface="+mj-lt"/>
              </a:rPr>
              <a:t>Porcentajes de instituciones incorporadas en el SINOC.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431CF2BE-E039-4F2A-B826-9ECAA7B21602}"/>
              </a:ext>
            </a:extLst>
          </p:cNvPr>
          <p:cNvGrpSpPr/>
          <p:nvPr/>
        </p:nvGrpSpPr>
        <p:grpSpPr>
          <a:xfrm>
            <a:off x="685800" y="4065985"/>
            <a:ext cx="2145935" cy="2106215"/>
            <a:chOff x="685800" y="4065985"/>
            <a:chExt cx="2145935" cy="2106215"/>
          </a:xfrm>
        </p:grpSpPr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6024EB93-5B4F-45E8-80CF-E3424EB0E7B6}"/>
                </a:ext>
              </a:extLst>
            </p:cNvPr>
            <p:cNvGrpSpPr/>
            <p:nvPr/>
          </p:nvGrpSpPr>
          <p:grpSpPr>
            <a:xfrm>
              <a:off x="1578070" y="4897884"/>
              <a:ext cx="1253665" cy="1253665"/>
              <a:chOff x="0" y="0"/>
              <a:chExt cx="1913890" cy="1913890"/>
            </a:xfrm>
          </p:grpSpPr>
          <p:sp>
            <p:nvSpPr>
              <p:cNvPr id="46" name="Freeform 4">
                <a:extLst>
                  <a:ext uri="{FF2B5EF4-FFF2-40B4-BE49-F238E27FC236}">
                    <a16:creationId xmlns:a16="http://schemas.microsoft.com/office/drawing/2014/main" id="{7E258A7F-E4AF-4F63-A1B5-9CB7AF477ADB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BAE8ED"/>
              </a:solidFill>
            </p:spPr>
          </p:sp>
        </p:grpSp>
        <p:pic>
          <p:nvPicPr>
            <p:cNvPr id="44" name="Picture 6">
              <a:extLst>
                <a:ext uri="{FF2B5EF4-FFF2-40B4-BE49-F238E27FC236}">
                  <a16:creationId xmlns:a16="http://schemas.microsoft.com/office/drawing/2014/main" id="{45355816-0994-4577-8C5B-341B0457C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" y="4065985"/>
              <a:ext cx="892269" cy="2106215"/>
            </a:xfrm>
            <a:prstGeom prst="rect">
              <a:avLst/>
            </a:prstGeom>
          </p:spPr>
        </p:pic>
        <p:pic>
          <p:nvPicPr>
            <p:cNvPr id="45" name="Picture 9">
              <a:extLst>
                <a:ext uri="{FF2B5EF4-FFF2-40B4-BE49-F238E27FC236}">
                  <a16:creationId xmlns:a16="http://schemas.microsoft.com/office/drawing/2014/main" id="{F0EBAEAA-8370-4738-B7F5-A5B9D8D68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78070" y="4897884"/>
              <a:ext cx="1253665" cy="1253665"/>
            </a:xfrm>
            <a:prstGeom prst="rect">
              <a:avLst/>
            </a:prstGeom>
          </p:spPr>
        </p:pic>
      </p:grpSp>
      <p:pic>
        <p:nvPicPr>
          <p:cNvPr id="47" name="Picture 7">
            <a:extLst>
              <a:ext uri="{FF2B5EF4-FFF2-40B4-BE49-F238E27FC236}">
                <a16:creationId xmlns:a16="http://schemas.microsoft.com/office/drawing/2014/main" id="{3D56A3E9-28AE-4988-8980-2DF66590FA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  <p:pic>
        <p:nvPicPr>
          <p:cNvPr id="48" name="Picture 8">
            <a:extLst>
              <a:ext uri="{FF2B5EF4-FFF2-40B4-BE49-F238E27FC236}">
                <a16:creationId xmlns:a16="http://schemas.microsoft.com/office/drawing/2014/main" id="{D2298E26-0B6E-4DCC-A883-AD339A3156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37120" y="39470"/>
            <a:ext cx="1094615" cy="66698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BF14736-C784-4E6F-8F66-A98DE64F5ADA}"/>
              </a:ext>
            </a:extLst>
          </p:cNvPr>
          <p:cNvSpPr/>
          <p:nvPr/>
        </p:nvSpPr>
        <p:spPr>
          <a:xfrm>
            <a:off x="4033333" y="2974580"/>
            <a:ext cx="6852839" cy="922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239"/>
              </a:lnSpc>
              <a:spcBef>
                <a:spcPct val="0"/>
              </a:spcBef>
            </a:pPr>
            <a:r>
              <a:rPr lang="es-ES" sz="1600" b="1" dirty="0">
                <a:latin typeface="+mj-lt"/>
              </a:rPr>
              <a:t>FIII-DIGECOG-NP-006: </a:t>
            </a:r>
            <a:r>
              <a:rPr lang="es-ES" sz="1600" dirty="0">
                <a:latin typeface="+mj-lt"/>
              </a:rPr>
              <a:t>Cantidad de Estados Financieros Consolidados del Sector Público No Financiero, Gobierno General, Empresas Públicas No Financieras y Gobiernos Locales elaborados al Cierre 2024 y Corte 2025.</a:t>
            </a:r>
          </a:p>
        </p:txBody>
      </p:sp>
      <p:grpSp>
        <p:nvGrpSpPr>
          <p:cNvPr id="58" name="Group 22">
            <a:extLst>
              <a:ext uri="{FF2B5EF4-FFF2-40B4-BE49-F238E27FC236}">
                <a16:creationId xmlns:a16="http://schemas.microsoft.com/office/drawing/2014/main" id="{B6588752-08DE-4C2D-AB7D-8BD95E102F8D}"/>
              </a:ext>
            </a:extLst>
          </p:cNvPr>
          <p:cNvGrpSpPr/>
          <p:nvPr/>
        </p:nvGrpSpPr>
        <p:grpSpPr>
          <a:xfrm>
            <a:off x="3551668" y="2068276"/>
            <a:ext cx="447052" cy="478942"/>
            <a:chOff x="-853920" y="278910"/>
            <a:chExt cx="1436665" cy="1436665"/>
          </a:xfrm>
        </p:grpSpPr>
        <p:pic>
          <p:nvPicPr>
            <p:cNvPr id="59" name="Picture 23">
              <a:extLst>
                <a:ext uri="{FF2B5EF4-FFF2-40B4-BE49-F238E27FC236}">
                  <a16:creationId xmlns:a16="http://schemas.microsoft.com/office/drawing/2014/main" id="{D9D2BA36-B1EA-4BD2-A73D-5BA966F4B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278910"/>
              <a:ext cx="1436665" cy="1436665"/>
            </a:xfrm>
            <a:prstGeom prst="rect">
              <a:avLst/>
            </a:prstGeom>
          </p:spPr>
        </p:pic>
        <p:sp>
          <p:nvSpPr>
            <p:cNvPr id="60" name="TextBox 24">
              <a:extLst>
                <a:ext uri="{FF2B5EF4-FFF2-40B4-BE49-F238E27FC236}">
                  <a16:creationId xmlns:a16="http://schemas.microsoft.com/office/drawing/2014/main" id="{2397F073-EB7F-400B-AD16-6CF9A58C4EAE}"/>
                </a:ext>
              </a:extLst>
            </p:cNvPr>
            <p:cNvSpPr txBox="1"/>
            <p:nvPr/>
          </p:nvSpPr>
          <p:spPr>
            <a:xfrm>
              <a:off x="-756913" y="393170"/>
              <a:ext cx="1252337" cy="949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Lovelo Bold"/>
                <a:ea typeface="+mn-ea"/>
                <a:cs typeface="+mn-cs"/>
              </a:endParaRPr>
            </a:p>
          </p:txBody>
        </p:sp>
      </p:grpSp>
      <p:grpSp>
        <p:nvGrpSpPr>
          <p:cNvPr id="61" name="Group 22">
            <a:extLst>
              <a:ext uri="{FF2B5EF4-FFF2-40B4-BE49-F238E27FC236}">
                <a16:creationId xmlns:a16="http://schemas.microsoft.com/office/drawing/2014/main" id="{4AD28E38-F3E6-4CD9-935C-FC488CC44C1C}"/>
              </a:ext>
            </a:extLst>
          </p:cNvPr>
          <p:cNvGrpSpPr/>
          <p:nvPr/>
        </p:nvGrpSpPr>
        <p:grpSpPr>
          <a:xfrm>
            <a:off x="3567511" y="3196261"/>
            <a:ext cx="447052" cy="478942"/>
            <a:chOff x="-853920" y="278910"/>
            <a:chExt cx="1436665" cy="1436665"/>
          </a:xfrm>
        </p:grpSpPr>
        <p:pic>
          <p:nvPicPr>
            <p:cNvPr id="62" name="Picture 23">
              <a:extLst>
                <a:ext uri="{FF2B5EF4-FFF2-40B4-BE49-F238E27FC236}">
                  <a16:creationId xmlns:a16="http://schemas.microsoft.com/office/drawing/2014/main" id="{18FC134F-77E6-481D-8243-F2FCD2C5B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278910"/>
              <a:ext cx="1436665" cy="1436665"/>
            </a:xfrm>
            <a:prstGeom prst="rect">
              <a:avLst/>
            </a:prstGeom>
          </p:spPr>
        </p:pic>
        <p:sp>
          <p:nvSpPr>
            <p:cNvPr id="63" name="TextBox 24">
              <a:extLst>
                <a:ext uri="{FF2B5EF4-FFF2-40B4-BE49-F238E27FC236}">
                  <a16:creationId xmlns:a16="http://schemas.microsoft.com/office/drawing/2014/main" id="{C79EE6EE-031D-4313-97D8-935DECAC6C3F}"/>
                </a:ext>
              </a:extLst>
            </p:cNvPr>
            <p:cNvSpPr txBox="1"/>
            <p:nvPr/>
          </p:nvSpPr>
          <p:spPr>
            <a:xfrm>
              <a:off x="-756913" y="393170"/>
              <a:ext cx="1252337" cy="949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Lovelo Bold"/>
                <a:ea typeface="+mn-ea"/>
                <a:cs typeface="+mn-cs"/>
              </a:endParaRPr>
            </a:p>
          </p:txBody>
        </p:sp>
      </p:grpSp>
      <p:grpSp>
        <p:nvGrpSpPr>
          <p:cNvPr id="64" name="Group 22">
            <a:extLst>
              <a:ext uri="{FF2B5EF4-FFF2-40B4-BE49-F238E27FC236}">
                <a16:creationId xmlns:a16="http://schemas.microsoft.com/office/drawing/2014/main" id="{3DEDBE63-6692-4168-9D8A-B8F3652A827C}"/>
              </a:ext>
            </a:extLst>
          </p:cNvPr>
          <p:cNvGrpSpPr/>
          <p:nvPr/>
        </p:nvGrpSpPr>
        <p:grpSpPr>
          <a:xfrm>
            <a:off x="3559109" y="4182045"/>
            <a:ext cx="447052" cy="478942"/>
            <a:chOff x="-853920" y="278910"/>
            <a:chExt cx="1436665" cy="1436665"/>
          </a:xfrm>
        </p:grpSpPr>
        <p:pic>
          <p:nvPicPr>
            <p:cNvPr id="65" name="Picture 23">
              <a:extLst>
                <a:ext uri="{FF2B5EF4-FFF2-40B4-BE49-F238E27FC236}">
                  <a16:creationId xmlns:a16="http://schemas.microsoft.com/office/drawing/2014/main" id="{E919C097-27D2-4625-911B-B5C8E69DB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278910"/>
              <a:ext cx="1436665" cy="1436665"/>
            </a:xfrm>
            <a:prstGeom prst="rect">
              <a:avLst/>
            </a:prstGeom>
          </p:spPr>
        </p:pic>
        <p:sp>
          <p:nvSpPr>
            <p:cNvPr id="66" name="TextBox 24">
              <a:extLst>
                <a:ext uri="{FF2B5EF4-FFF2-40B4-BE49-F238E27FC236}">
                  <a16:creationId xmlns:a16="http://schemas.microsoft.com/office/drawing/2014/main" id="{E6812A8B-6762-43F7-BBC3-D0412E1636D4}"/>
                </a:ext>
              </a:extLst>
            </p:cNvPr>
            <p:cNvSpPr txBox="1"/>
            <p:nvPr/>
          </p:nvSpPr>
          <p:spPr>
            <a:xfrm>
              <a:off x="-814424" y="393170"/>
              <a:ext cx="1309848" cy="9499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100%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Lovelo Bold"/>
                <a:ea typeface="+mn-ea"/>
                <a:cs typeface="+mn-cs"/>
              </a:endParaRPr>
            </a:p>
          </p:txBody>
        </p:sp>
      </p:grpSp>
      <p:grpSp>
        <p:nvGrpSpPr>
          <p:cNvPr id="67" name="Group 22">
            <a:extLst>
              <a:ext uri="{FF2B5EF4-FFF2-40B4-BE49-F238E27FC236}">
                <a16:creationId xmlns:a16="http://schemas.microsoft.com/office/drawing/2014/main" id="{C1CB9874-3F26-4C15-BF1B-5E73C40F6108}"/>
              </a:ext>
            </a:extLst>
          </p:cNvPr>
          <p:cNvGrpSpPr/>
          <p:nvPr/>
        </p:nvGrpSpPr>
        <p:grpSpPr>
          <a:xfrm>
            <a:off x="3551668" y="5076212"/>
            <a:ext cx="447052" cy="478942"/>
            <a:chOff x="-853920" y="278910"/>
            <a:chExt cx="1436665" cy="1436665"/>
          </a:xfrm>
        </p:grpSpPr>
        <p:pic>
          <p:nvPicPr>
            <p:cNvPr id="68" name="Picture 23">
              <a:extLst>
                <a:ext uri="{FF2B5EF4-FFF2-40B4-BE49-F238E27FC236}">
                  <a16:creationId xmlns:a16="http://schemas.microsoft.com/office/drawing/2014/main" id="{4C12D0F3-7CC1-4C52-81A7-B384F443B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278910"/>
              <a:ext cx="1436665" cy="1436665"/>
            </a:xfrm>
            <a:prstGeom prst="rect">
              <a:avLst/>
            </a:prstGeom>
          </p:spPr>
        </p:pic>
        <p:sp>
          <p:nvSpPr>
            <p:cNvPr id="69" name="TextBox 24">
              <a:extLst>
                <a:ext uri="{FF2B5EF4-FFF2-40B4-BE49-F238E27FC236}">
                  <a16:creationId xmlns:a16="http://schemas.microsoft.com/office/drawing/2014/main" id="{0841E5A4-DAD9-4F15-96F2-E065AA5DE18D}"/>
                </a:ext>
              </a:extLst>
            </p:cNvPr>
            <p:cNvSpPr txBox="1"/>
            <p:nvPr/>
          </p:nvSpPr>
          <p:spPr>
            <a:xfrm>
              <a:off x="-756913" y="393170"/>
              <a:ext cx="1252337" cy="949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83%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1343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470999"/>
              </p:ext>
            </p:extLst>
          </p:nvPr>
        </p:nvGraphicFramePr>
        <p:xfrm>
          <a:off x="1204275" y="1852793"/>
          <a:ext cx="9288455" cy="1954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 programada T2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Abril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Mayo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Junio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FII-DIGECOG-AI-002</a:t>
                      </a:r>
                      <a:endParaRPr lang="es-ES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Informes analíticos y documentos estadísticos elaborados para la toma de decisiones.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FII-DIGECOG-AI-003</a:t>
                      </a:r>
                      <a:endParaRPr lang="es-ES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Estados de Recaudación e Inversión de las Rentas elaborados oportunamente.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84%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indicadores medidos</a:t>
                      </a:r>
                      <a:r>
                        <a:rPr lang="es-ES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T2: 2</a:t>
                      </a: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290666F-0E18-4660-87C1-43DD9C2B0046}"/>
              </a:ext>
            </a:extLst>
          </p:cNvPr>
          <p:cNvSpPr txBox="1"/>
          <p:nvPr/>
        </p:nvSpPr>
        <p:spPr>
          <a:xfrm>
            <a:off x="6760857" y="4164794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Efectividad Departamento </a:t>
            </a:r>
            <a:endParaRPr kumimoji="0" lang="es-D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265139" y="1033313"/>
            <a:ext cx="6895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Dirección de Análisis de la Información Financiera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E15D04-C762-4492-ADAE-0381286D7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437" y="3961326"/>
            <a:ext cx="1005983" cy="68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8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52FC6427-E091-423F-8675-1CEB9321CDE7}"/>
              </a:ext>
            </a:extLst>
          </p:cNvPr>
          <p:cNvGrpSpPr/>
          <p:nvPr/>
        </p:nvGrpSpPr>
        <p:grpSpPr>
          <a:xfrm>
            <a:off x="-1" y="-95218"/>
            <a:ext cx="12192000" cy="6858000"/>
            <a:chOff x="0" y="0"/>
            <a:chExt cx="12192000" cy="6858000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A2BE6769-6D47-4E8E-A75E-2A016C92E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8" t="24402" r="10487" b="23905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23" name="Picture 8">
              <a:extLst>
                <a:ext uri="{FF2B5EF4-FFF2-40B4-BE49-F238E27FC236}">
                  <a16:creationId xmlns:a16="http://schemas.microsoft.com/office/drawing/2014/main" id="{C8779B70-3197-4AC1-B974-BEF8F7621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37120" y="39470"/>
              <a:ext cx="1094615" cy="666981"/>
            </a:xfrm>
            <a:prstGeom prst="rect">
              <a:avLst/>
            </a:prstGeom>
          </p:spPr>
        </p:pic>
      </p:grpSp>
      <p:sp>
        <p:nvSpPr>
          <p:cNvPr id="2" name="AutoShape 2"/>
          <p:cNvSpPr/>
          <p:nvPr/>
        </p:nvSpPr>
        <p:spPr>
          <a:xfrm>
            <a:off x="1884512" y="1726512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78069" y="4941710"/>
            <a:ext cx="1209839" cy="120983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59698" y="2547057"/>
            <a:ext cx="3405714" cy="1481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33" b="1" i="0" u="none" strike="noStrike" kern="1200" cap="none" spc="47" normalizeH="0" baseline="0" noProof="0" dirty="0">
                <a:ln>
                  <a:noFill/>
                </a:ln>
                <a:solidFill>
                  <a:srgbClr val="1948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Dirección de Análisis de la Información Financiera.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32118" y="2726125"/>
            <a:ext cx="6134804" cy="547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latin typeface="+mj-lt"/>
              </a:rPr>
              <a:t>FII-DIGECOG-AI-002: </a:t>
            </a:r>
            <a:r>
              <a:rPr lang="es-ES" sz="1600" dirty="0">
                <a:latin typeface="+mj-lt"/>
              </a:rPr>
              <a:t>Cantidad de Informes analíticos y documentos estadísticos elaborados para la toma de decisiones. </a:t>
            </a:r>
            <a:endParaRPr lang="en-US" sz="1600" dirty="0">
              <a:latin typeface="+mj-lt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758D611-9CD9-46AA-BCF7-D63BEE6A20DA}"/>
              </a:ext>
            </a:extLst>
          </p:cNvPr>
          <p:cNvSpPr/>
          <p:nvPr/>
        </p:nvSpPr>
        <p:spPr>
          <a:xfrm>
            <a:off x="4620967" y="3596165"/>
            <a:ext cx="60342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DO" sz="1600" b="1" dirty="0">
                <a:latin typeface="+mj-lt"/>
              </a:rPr>
              <a:t>FII-DIGECOG-AI-003: </a:t>
            </a:r>
            <a:r>
              <a:rPr lang="es-ES" sz="1600" dirty="0">
                <a:latin typeface="+mj-lt"/>
              </a:rPr>
              <a:t>Cantidad de Estados de Recaudación e Inversión de las Rentas elaborados oportunamente. </a:t>
            </a:r>
            <a:endParaRPr lang="es-DO" sz="1600" dirty="0">
              <a:latin typeface="+mj-lt"/>
            </a:endParaRP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79C1F418-0EE6-4881-952F-C281D6D8855C}"/>
              </a:ext>
            </a:extLst>
          </p:cNvPr>
          <p:cNvSpPr txBox="1"/>
          <p:nvPr/>
        </p:nvSpPr>
        <p:spPr>
          <a:xfrm>
            <a:off x="2182988" y="1110994"/>
            <a:ext cx="7539845" cy="481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indent="0" algn="ctr" fontAlgn="auto">
              <a:lnSpc>
                <a:spcPts val="39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Metas POA tercer trimestre del 2025</a:t>
            </a:r>
          </a:p>
        </p:txBody>
      </p:sp>
      <p:grpSp>
        <p:nvGrpSpPr>
          <p:cNvPr id="27" name="Group 22">
            <a:extLst>
              <a:ext uri="{FF2B5EF4-FFF2-40B4-BE49-F238E27FC236}">
                <a16:creationId xmlns:a16="http://schemas.microsoft.com/office/drawing/2014/main" id="{C49B1713-1229-4054-9212-9934F8776BA6}"/>
              </a:ext>
            </a:extLst>
          </p:cNvPr>
          <p:cNvGrpSpPr/>
          <p:nvPr/>
        </p:nvGrpSpPr>
        <p:grpSpPr>
          <a:xfrm>
            <a:off x="4111311" y="2767555"/>
            <a:ext cx="475406" cy="499680"/>
            <a:chOff x="-548081" y="191653"/>
            <a:chExt cx="1436665" cy="1436665"/>
          </a:xfrm>
        </p:grpSpPr>
        <p:pic>
          <p:nvPicPr>
            <p:cNvPr id="28" name="Picture 23">
              <a:extLst>
                <a:ext uri="{FF2B5EF4-FFF2-40B4-BE49-F238E27FC236}">
                  <a16:creationId xmlns:a16="http://schemas.microsoft.com/office/drawing/2014/main" id="{A4474EBE-EB4E-4030-93DF-C05B1AB44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548081" y="191653"/>
              <a:ext cx="1436665" cy="1436665"/>
            </a:xfrm>
            <a:prstGeom prst="rect">
              <a:avLst/>
            </a:prstGeom>
          </p:spPr>
        </p:pic>
        <p:sp>
          <p:nvSpPr>
            <p:cNvPr id="31" name="TextBox 24">
              <a:extLst>
                <a:ext uri="{FF2B5EF4-FFF2-40B4-BE49-F238E27FC236}">
                  <a16:creationId xmlns:a16="http://schemas.microsoft.com/office/drawing/2014/main" id="{FBDECA1A-53C0-486D-BA42-FD3590270D88}"/>
                </a:ext>
              </a:extLst>
            </p:cNvPr>
            <p:cNvSpPr txBox="1"/>
            <p:nvPr/>
          </p:nvSpPr>
          <p:spPr>
            <a:xfrm>
              <a:off x="-125899" y="393171"/>
              <a:ext cx="621323" cy="6976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32" name="Group 22">
            <a:extLst>
              <a:ext uri="{FF2B5EF4-FFF2-40B4-BE49-F238E27FC236}">
                <a16:creationId xmlns:a16="http://schemas.microsoft.com/office/drawing/2014/main" id="{C7EA0832-0D5D-430F-8DDF-B94CF047C4FA}"/>
              </a:ext>
            </a:extLst>
          </p:cNvPr>
          <p:cNvGrpSpPr/>
          <p:nvPr/>
        </p:nvGrpSpPr>
        <p:grpSpPr>
          <a:xfrm>
            <a:off x="4111311" y="3668248"/>
            <a:ext cx="536889" cy="499680"/>
            <a:chOff x="-893047" y="354188"/>
            <a:chExt cx="1436665" cy="1436665"/>
          </a:xfrm>
        </p:grpSpPr>
        <p:pic>
          <p:nvPicPr>
            <p:cNvPr id="33" name="Picture 23">
              <a:extLst>
                <a:ext uri="{FF2B5EF4-FFF2-40B4-BE49-F238E27FC236}">
                  <a16:creationId xmlns:a16="http://schemas.microsoft.com/office/drawing/2014/main" id="{06EA9B77-AEC5-4ABB-A418-AD7C78697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93047" y="354188"/>
              <a:ext cx="1436665" cy="1436665"/>
            </a:xfrm>
            <a:prstGeom prst="rect">
              <a:avLst/>
            </a:prstGeom>
          </p:spPr>
        </p:pic>
        <p:sp>
          <p:nvSpPr>
            <p:cNvPr id="34" name="TextBox 24">
              <a:extLst>
                <a:ext uri="{FF2B5EF4-FFF2-40B4-BE49-F238E27FC236}">
                  <a16:creationId xmlns:a16="http://schemas.microsoft.com/office/drawing/2014/main" id="{F967BB16-5CA5-4842-9723-304F6665109E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A210530-5CFA-4FD2-8CA8-DFDF25F39264}"/>
              </a:ext>
            </a:extLst>
          </p:cNvPr>
          <p:cNvSpPr txBox="1"/>
          <p:nvPr/>
        </p:nvSpPr>
        <p:spPr>
          <a:xfrm>
            <a:off x="4303651" y="4724608"/>
            <a:ext cx="283066" cy="316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Lovelo Bold"/>
                <a:ea typeface="+mn-ea"/>
                <a:cs typeface="+mn-cs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827209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753229"/>
              </p:ext>
            </p:extLst>
          </p:nvPr>
        </p:nvGraphicFramePr>
        <p:xfrm>
          <a:off x="1172372" y="1189027"/>
          <a:ext cx="9288455" cy="42127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2000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 programada T2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200018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Abril</a:t>
                      </a:r>
                      <a:endParaRPr lang="es-DO" sz="12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Mayo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Junio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804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FII-DIGECOG-RH-002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cumplimiento del Plan de capacitación.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5002"/>
                  </a:ext>
                </a:extLst>
              </a:tr>
              <a:tr h="5804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FII-DIGECOG-RH-005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nombramientos emitidos acorde a las contrataciones realizadas. 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960800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FII-DIGECOG-RH-006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matriz de planificación de las necesidades de personal remitidas al Ministerio de Administración Pública (MAP) en el plazo establecido.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193144"/>
                  </a:ext>
                </a:extLst>
              </a:tr>
              <a:tr h="530231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FII-DIGECOG-RH-007</a:t>
                      </a:r>
                    </a:p>
                    <a:p>
                      <a:pPr algn="l" fontAlgn="ctr"/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informes de ausentismo laboral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5804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FII-DIGECOG-RH-008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nóminas elaboradas en plazo oportuno.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5804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FII-DIGECOG-RH-009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hojas de cálculo generadas para derechos adquiridos en un plazo oportuno.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570536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917073" y="623762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Departamento de Recursos Humanos</a:t>
            </a:r>
          </a:p>
        </p:txBody>
      </p:sp>
    </p:spTree>
    <p:extLst>
      <p:ext uri="{BB962C8B-B14F-4D97-AF65-F5344CB8AC3E}">
        <p14:creationId xmlns:p14="http://schemas.microsoft.com/office/powerpoint/2010/main" val="4050273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466145"/>
              </p:ext>
            </p:extLst>
          </p:nvPr>
        </p:nvGraphicFramePr>
        <p:xfrm>
          <a:off x="1172371" y="1409161"/>
          <a:ext cx="9288455" cy="3148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 programada T2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Abril</a:t>
                      </a:r>
                      <a:endParaRPr lang="es-DO" sz="12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Mayo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Junio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FII-DIGECOG-RH-010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reconocimientos y acciones de integración ejecutadas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57783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FII-DIGECOG-RH-015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actividades de promoción y prevención en la salud efectuadas, procurando la igualdad de género.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FII-DIGECOG-RH-016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reportes de enfermedades epidemiológicas remitidos a la DIEPI.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FII-DIGECOG-RH-017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indicadores de gestión actualizados.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98205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indicadores medidos</a:t>
                      </a:r>
                      <a:r>
                        <a:rPr lang="es-ES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T2: 10</a:t>
                      </a: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95968D1-E0E0-4773-88EF-045B33234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103" y="4667169"/>
            <a:ext cx="974018" cy="77412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0666F-0E18-4660-87C1-43DD9C2B0046}"/>
              </a:ext>
            </a:extLst>
          </p:cNvPr>
          <p:cNvSpPr txBox="1"/>
          <p:nvPr/>
        </p:nvSpPr>
        <p:spPr>
          <a:xfrm>
            <a:off x="7610758" y="4989033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Efectividad Departamento </a:t>
            </a:r>
            <a:endParaRPr kumimoji="0" lang="es-D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917072" y="690396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Departamento de Recursos Humanos</a:t>
            </a:r>
          </a:p>
        </p:txBody>
      </p:sp>
    </p:spTree>
    <p:extLst>
      <p:ext uri="{BB962C8B-B14F-4D97-AF65-F5344CB8AC3E}">
        <p14:creationId xmlns:p14="http://schemas.microsoft.com/office/powerpoint/2010/main" val="319023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66802" y="152895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70" y="4968391"/>
            <a:ext cx="1177465" cy="1177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05142" y="2491718"/>
            <a:ext cx="3405714" cy="1481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33" b="1" i="0" u="none" strike="noStrike" kern="1200" cap="none" spc="47" normalizeH="0" baseline="0" noProof="0" dirty="0">
                <a:ln>
                  <a:noFill/>
                </a:ln>
                <a:solidFill>
                  <a:srgbClr val="1948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Departamento </a:t>
            </a:r>
          </a:p>
          <a:p>
            <a:pPr marL="0" marR="0" lvl="0" indent="0" algn="ctr" defTabSz="914400" rtl="0" eaLnBrk="1" fontAlgn="auto" latinLnBrk="0" hangingPunct="1">
              <a:lnSpc>
                <a:spcPts val="39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33" b="1" i="0" u="none" strike="noStrike" kern="1200" cap="none" spc="47" normalizeH="0" baseline="0" noProof="0" dirty="0">
                <a:ln>
                  <a:noFill/>
                </a:ln>
                <a:solidFill>
                  <a:srgbClr val="1948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 Recursos Humanos.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327578" y="1890953"/>
            <a:ext cx="6481593" cy="794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0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latin typeface="+mj-lt"/>
              </a:rPr>
              <a:t>FII-DIGECOG-RH-001:  </a:t>
            </a:r>
            <a:r>
              <a:rPr lang="es-ES" sz="1600" dirty="0">
                <a:latin typeface="+mj-lt"/>
              </a:rPr>
              <a:t>Porcentaje cumplimiento de la política de Derechos Humanos.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27578" y="3029207"/>
            <a:ext cx="6117733" cy="525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0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latin typeface="+mj-lt"/>
              </a:rPr>
              <a:t>FII-DIGECOG-RH-005: </a:t>
            </a:r>
            <a:r>
              <a:rPr lang="es-ES" sz="1600" dirty="0">
                <a:latin typeface="+mj-lt"/>
              </a:rPr>
              <a:t>Porcentaje de nombramientos emitidos acorde a las contrataciones realizadas. .</a:t>
            </a:r>
            <a:endParaRPr lang="en-US" sz="1600" dirty="0">
              <a:latin typeface="+mj-lt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672033" y="2944467"/>
            <a:ext cx="464078" cy="252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Lovelo Bold"/>
                <a:ea typeface="+mn-ea"/>
                <a:cs typeface="+mn-cs"/>
              </a:rPr>
              <a:t>100%</a:t>
            </a:r>
          </a:p>
        </p:txBody>
      </p:sp>
      <p:sp>
        <p:nvSpPr>
          <p:cNvPr id="40" name="TextBox 21">
            <a:extLst>
              <a:ext uri="{FF2B5EF4-FFF2-40B4-BE49-F238E27FC236}">
                <a16:creationId xmlns:a16="http://schemas.microsoft.com/office/drawing/2014/main" id="{14EDF7E0-8F3C-4829-943E-15D0F5C6A723}"/>
              </a:ext>
            </a:extLst>
          </p:cNvPr>
          <p:cNvSpPr txBox="1"/>
          <p:nvPr/>
        </p:nvSpPr>
        <p:spPr>
          <a:xfrm>
            <a:off x="4327578" y="4156899"/>
            <a:ext cx="5498105" cy="256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latin typeface="+mj-lt"/>
              </a:rPr>
              <a:t>FII-DIGECOG-RH-007: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lang="es-ES" sz="1600" dirty="0">
                <a:latin typeface="+mj-lt"/>
              </a:rPr>
              <a:t>Cantidad de informes de ausentismo laboral.</a:t>
            </a:r>
          </a:p>
        </p:txBody>
      </p:sp>
      <p:sp>
        <p:nvSpPr>
          <p:cNvPr id="34" name="TextBox 38">
            <a:extLst>
              <a:ext uri="{FF2B5EF4-FFF2-40B4-BE49-F238E27FC236}">
                <a16:creationId xmlns:a16="http://schemas.microsoft.com/office/drawing/2014/main" id="{B7958DF3-6A0B-42BF-9AC4-C4C02FEE5AB8}"/>
              </a:ext>
            </a:extLst>
          </p:cNvPr>
          <p:cNvSpPr txBox="1"/>
          <p:nvPr/>
        </p:nvSpPr>
        <p:spPr>
          <a:xfrm>
            <a:off x="2326077" y="974019"/>
            <a:ext cx="7539845" cy="481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7"/>
              </a:lnSpc>
              <a:spcBef>
                <a:spcPct val="0"/>
              </a:spcBef>
              <a:defRPr/>
            </a:pP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Metas POA tercer trimestre del 2025</a:t>
            </a:r>
          </a:p>
        </p:txBody>
      </p:sp>
      <p:pic>
        <p:nvPicPr>
          <p:cNvPr id="37" name="Picture 8">
            <a:extLst>
              <a:ext uri="{FF2B5EF4-FFF2-40B4-BE49-F238E27FC236}">
                <a16:creationId xmlns:a16="http://schemas.microsoft.com/office/drawing/2014/main" id="{0D344830-429D-44E0-9257-7D198F3B2E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37120" y="39470"/>
            <a:ext cx="1094615" cy="666981"/>
          </a:xfrm>
          <a:prstGeom prst="rect">
            <a:avLst/>
          </a:prstGeom>
        </p:spPr>
      </p:pic>
      <p:grpSp>
        <p:nvGrpSpPr>
          <p:cNvPr id="45" name="Group 22">
            <a:extLst>
              <a:ext uri="{FF2B5EF4-FFF2-40B4-BE49-F238E27FC236}">
                <a16:creationId xmlns:a16="http://schemas.microsoft.com/office/drawing/2014/main" id="{341B5087-F67B-46F3-A0E2-6F05D228C059}"/>
              </a:ext>
            </a:extLst>
          </p:cNvPr>
          <p:cNvGrpSpPr/>
          <p:nvPr/>
        </p:nvGrpSpPr>
        <p:grpSpPr>
          <a:xfrm>
            <a:off x="3706642" y="2126616"/>
            <a:ext cx="464078" cy="472458"/>
            <a:chOff x="-853920" y="161983"/>
            <a:chExt cx="1436665" cy="1436665"/>
          </a:xfrm>
        </p:grpSpPr>
        <p:pic>
          <p:nvPicPr>
            <p:cNvPr id="46" name="Picture 23">
              <a:extLst>
                <a:ext uri="{FF2B5EF4-FFF2-40B4-BE49-F238E27FC236}">
                  <a16:creationId xmlns:a16="http://schemas.microsoft.com/office/drawing/2014/main" id="{706530F9-8168-4885-97B8-E92EFFAD3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F943ED82-EBCC-4B38-B84F-32888829F906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697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%</a:t>
              </a:r>
            </a:p>
          </p:txBody>
        </p:sp>
      </p:grpSp>
      <p:pic>
        <p:nvPicPr>
          <p:cNvPr id="31" name="Picture 23">
            <a:extLst>
              <a:ext uri="{FF2B5EF4-FFF2-40B4-BE49-F238E27FC236}">
                <a16:creationId xmlns:a16="http://schemas.microsoft.com/office/drawing/2014/main" id="{558B52EB-FE50-4EB8-854E-C453419DBF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693296" y="4897884"/>
            <a:ext cx="464078" cy="462386"/>
          </a:xfrm>
          <a:prstGeom prst="rect">
            <a:avLst/>
          </a:prstGeom>
        </p:spPr>
      </p:pic>
      <p:sp>
        <p:nvSpPr>
          <p:cNvPr id="32" name="TextBox 24">
            <a:extLst>
              <a:ext uri="{FF2B5EF4-FFF2-40B4-BE49-F238E27FC236}">
                <a16:creationId xmlns:a16="http://schemas.microsoft.com/office/drawing/2014/main" id="{2D1EC702-DDF0-49B9-9EED-0E4330149E1F}"/>
              </a:ext>
            </a:extLst>
          </p:cNvPr>
          <p:cNvSpPr txBox="1"/>
          <p:nvPr/>
        </p:nvSpPr>
        <p:spPr>
          <a:xfrm>
            <a:off x="3727664" y="4922636"/>
            <a:ext cx="570546" cy="316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4F4F4"/>
                </a:solidFill>
                <a:latin typeface="Lovelo Bold"/>
              </a:rPr>
              <a:t>100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Lovelo Bold"/>
                <a:ea typeface="+mn-ea"/>
                <a:cs typeface="+mn-cs"/>
              </a:rPr>
              <a:t>%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EAAC25C-CDC5-4636-B7CC-EA6DB0BC7B18}"/>
              </a:ext>
            </a:extLst>
          </p:cNvPr>
          <p:cNvSpPr/>
          <p:nvPr/>
        </p:nvSpPr>
        <p:spPr>
          <a:xfrm>
            <a:off x="4231155" y="4968391"/>
            <a:ext cx="6214156" cy="348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53"/>
              </a:lnSpc>
              <a:spcBef>
                <a:spcPct val="0"/>
              </a:spcBef>
              <a:defRPr/>
            </a:pPr>
            <a:r>
              <a:rPr lang="es-ES" sz="1600" b="1" dirty="0">
                <a:latin typeface="+mj-lt"/>
              </a:rPr>
              <a:t>FII-DIGECOG-RH-008: </a:t>
            </a:r>
            <a:r>
              <a:rPr lang="es-ES" sz="1600" dirty="0">
                <a:latin typeface="+mj-lt"/>
              </a:rPr>
              <a:t>Cantidad de nóminas elaboradas en plazo oportuno</a:t>
            </a:r>
          </a:p>
        </p:txBody>
      </p:sp>
      <p:grpSp>
        <p:nvGrpSpPr>
          <p:cNvPr id="43" name="Group 22">
            <a:extLst>
              <a:ext uri="{FF2B5EF4-FFF2-40B4-BE49-F238E27FC236}">
                <a16:creationId xmlns:a16="http://schemas.microsoft.com/office/drawing/2014/main" id="{026D9322-02C9-45FB-A7B1-6F4EA0774529}"/>
              </a:ext>
            </a:extLst>
          </p:cNvPr>
          <p:cNvGrpSpPr/>
          <p:nvPr/>
        </p:nvGrpSpPr>
        <p:grpSpPr>
          <a:xfrm>
            <a:off x="3706589" y="3070687"/>
            <a:ext cx="464078" cy="420945"/>
            <a:chOff x="-921196" y="401611"/>
            <a:chExt cx="1436665" cy="1451726"/>
          </a:xfrm>
        </p:grpSpPr>
        <p:pic>
          <p:nvPicPr>
            <p:cNvPr id="44" name="Picture 23">
              <a:extLst>
                <a:ext uri="{FF2B5EF4-FFF2-40B4-BE49-F238E27FC236}">
                  <a16:creationId xmlns:a16="http://schemas.microsoft.com/office/drawing/2014/main" id="{0A6FA13A-7F63-47FD-BE5F-3D52A5A89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921196" y="416672"/>
              <a:ext cx="1436665" cy="1436665"/>
            </a:xfrm>
            <a:prstGeom prst="rect">
              <a:avLst/>
            </a:prstGeom>
          </p:spPr>
        </p:pic>
        <p:sp>
          <p:nvSpPr>
            <p:cNvPr id="57" name="TextBox 24">
              <a:extLst>
                <a:ext uri="{FF2B5EF4-FFF2-40B4-BE49-F238E27FC236}">
                  <a16:creationId xmlns:a16="http://schemas.microsoft.com/office/drawing/2014/main" id="{393811E5-C03F-43FE-B6D1-1EF63D6D7A17}"/>
                </a:ext>
              </a:extLst>
            </p:cNvPr>
            <p:cNvSpPr txBox="1"/>
            <p:nvPr/>
          </p:nvSpPr>
          <p:spPr>
            <a:xfrm>
              <a:off x="-771477" y="401611"/>
              <a:ext cx="1252335" cy="6650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100%</a:t>
              </a:r>
            </a:p>
          </p:txBody>
        </p:sp>
      </p:grpSp>
      <p:grpSp>
        <p:nvGrpSpPr>
          <p:cNvPr id="64" name="Group 22">
            <a:extLst>
              <a:ext uri="{FF2B5EF4-FFF2-40B4-BE49-F238E27FC236}">
                <a16:creationId xmlns:a16="http://schemas.microsoft.com/office/drawing/2014/main" id="{51C0FCD0-B641-4CDF-A93A-046D34E78EC1}"/>
              </a:ext>
            </a:extLst>
          </p:cNvPr>
          <p:cNvGrpSpPr/>
          <p:nvPr/>
        </p:nvGrpSpPr>
        <p:grpSpPr>
          <a:xfrm>
            <a:off x="3718357" y="3945284"/>
            <a:ext cx="473674" cy="462386"/>
            <a:chOff x="-876442" y="306592"/>
            <a:chExt cx="1436665" cy="1436665"/>
          </a:xfrm>
        </p:grpSpPr>
        <p:pic>
          <p:nvPicPr>
            <p:cNvPr id="65" name="Picture 23">
              <a:extLst>
                <a:ext uri="{FF2B5EF4-FFF2-40B4-BE49-F238E27FC236}">
                  <a16:creationId xmlns:a16="http://schemas.microsoft.com/office/drawing/2014/main" id="{C571EC69-7554-44E9-B414-0619DBBE7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76442" y="306592"/>
              <a:ext cx="1436665" cy="1436665"/>
            </a:xfrm>
            <a:prstGeom prst="rect">
              <a:avLst/>
            </a:prstGeom>
          </p:spPr>
        </p:pic>
        <p:sp>
          <p:nvSpPr>
            <p:cNvPr id="66" name="TextBox 24">
              <a:extLst>
                <a:ext uri="{FF2B5EF4-FFF2-40B4-BE49-F238E27FC236}">
                  <a16:creationId xmlns:a16="http://schemas.microsoft.com/office/drawing/2014/main" id="{13CC89FF-37DC-443D-B5BC-D49D96E0923B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5112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73323" y="127495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70" y="4968391"/>
            <a:ext cx="1177465" cy="1177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25759" y="2456192"/>
            <a:ext cx="3405714" cy="1481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33" b="1" i="0" u="none" strike="noStrike" kern="1200" cap="none" spc="47" normalizeH="0" baseline="0" noProof="0" dirty="0">
                <a:ln>
                  <a:noFill/>
                </a:ln>
                <a:solidFill>
                  <a:srgbClr val="1948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Departamento </a:t>
            </a:r>
          </a:p>
          <a:p>
            <a:pPr marL="0" marR="0" lvl="0" indent="0" algn="ctr" defTabSz="914400" rtl="0" eaLnBrk="1" fontAlgn="auto" latinLnBrk="0" hangingPunct="1">
              <a:lnSpc>
                <a:spcPts val="39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33" b="1" i="0" u="none" strike="noStrike" kern="1200" cap="none" spc="47" normalizeH="0" baseline="0" noProof="0" dirty="0">
                <a:ln>
                  <a:noFill/>
                </a:ln>
                <a:solidFill>
                  <a:srgbClr val="1948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 Recursos Humanos.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375338" y="1916785"/>
            <a:ext cx="6799669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>
              <a:lnSpc>
                <a:spcPts val="2053"/>
              </a:lnSpc>
              <a:spcBef>
                <a:spcPct val="0"/>
              </a:spcBef>
              <a:defRPr/>
            </a:pPr>
            <a:r>
              <a:rPr lang="es-ES" sz="1600" b="1" dirty="0">
                <a:latin typeface="+mj-lt"/>
              </a:rPr>
              <a:t>FII-DIGECOG-RH-009: </a:t>
            </a:r>
            <a:r>
              <a:rPr lang="es-ES" sz="1600" dirty="0">
                <a:latin typeface="+mj-lt"/>
              </a:rPr>
              <a:t>Porcentaje de hojas de cálculo generadas para derechos adquiridos en un plazo oportuno.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75338" y="3242025"/>
            <a:ext cx="6264637" cy="525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  <a:defRPr/>
            </a:pPr>
            <a:r>
              <a:rPr lang="es-ES" sz="1600" b="1" dirty="0">
                <a:latin typeface="+mj-lt"/>
              </a:rPr>
              <a:t>FII-DIGECOG-RH-013: </a:t>
            </a:r>
            <a:r>
              <a:rPr lang="es-ES" sz="1600" dirty="0">
                <a:latin typeface="+mj-lt"/>
              </a:rPr>
              <a:t>Porcentaje de personal de nuevo ingreso evaluado en período probatorio </a:t>
            </a:r>
            <a:r>
              <a:rPr lang="es-ES" sz="1400" dirty="0">
                <a:solidFill>
                  <a:srgbClr val="000000"/>
                </a:solidFill>
                <a:latin typeface="Calibri Light" panose="020F0302020204030204"/>
              </a:rPr>
              <a:t>.</a:t>
            </a:r>
            <a:endParaRPr lang="en-US" sz="140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672033" y="2944467"/>
            <a:ext cx="464078" cy="252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Lovelo Bold"/>
                <a:ea typeface="+mn-ea"/>
                <a:cs typeface="+mn-cs"/>
              </a:rPr>
              <a:t>100%</a:t>
            </a:r>
          </a:p>
        </p:txBody>
      </p:sp>
      <p:sp>
        <p:nvSpPr>
          <p:cNvPr id="40" name="TextBox 21">
            <a:extLst>
              <a:ext uri="{FF2B5EF4-FFF2-40B4-BE49-F238E27FC236}">
                <a16:creationId xmlns:a16="http://schemas.microsoft.com/office/drawing/2014/main" id="{14EDF7E0-8F3C-4829-943E-15D0F5C6A723}"/>
              </a:ext>
            </a:extLst>
          </p:cNvPr>
          <p:cNvSpPr txBox="1"/>
          <p:nvPr/>
        </p:nvSpPr>
        <p:spPr>
          <a:xfrm>
            <a:off x="4375339" y="4047446"/>
            <a:ext cx="6264636" cy="525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indent="0" fontAlgn="auto">
              <a:lnSpc>
                <a:spcPts val="20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latin typeface="+mj-lt"/>
              </a:rPr>
              <a:t>FII-DIGECOG-RH-014: </a:t>
            </a:r>
            <a:r>
              <a:rPr lang="es-ES" sz="1600" dirty="0">
                <a:latin typeface="+mj-lt"/>
              </a:rPr>
              <a:t>Porcentaje de accidentes de trabajo y enfermedades profesionales reportados al IDOPPRIL</a:t>
            </a:r>
            <a:r>
              <a:rPr lang="es-ES" sz="1600" b="1" dirty="0">
                <a:latin typeface="+mj-lt"/>
              </a:rPr>
              <a:t>.</a:t>
            </a:r>
          </a:p>
        </p:txBody>
      </p:sp>
      <p:sp>
        <p:nvSpPr>
          <p:cNvPr id="34" name="TextBox 38">
            <a:extLst>
              <a:ext uri="{FF2B5EF4-FFF2-40B4-BE49-F238E27FC236}">
                <a16:creationId xmlns:a16="http://schemas.microsoft.com/office/drawing/2014/main" id="{B7958DF3-6A0B-42BF-9AC4-C4C02FEE5AB8}"/>
              </a:ext>
            </a:extLst>
          </p:cNvPr>
          <p:cNvSpPr txBox="1"/>
          <p:nvPr/>
        </p:nvSpPr>
        <p:spPr>
          <a:xfrm>
            <a:off x="2273357" y="837004"/>
            <a:ext cx="7539845" cy="481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indent="0" algn="ctr" fontAlgn="auto">
              <a:lnSpc>
                <a:spcPts val="39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Metas POA tercer trimestre del 2025</a:t>
            </a:r>
          </a:p>
        </p:txBody>
      </p:sp>
      <p:pic>
        <p:nvPicPr>
          <p:cNvPr id="37" name="Picture 8">
            <a:extLst>
              <a:ext uri="{FF2B5EF4-FFF2-40B4-BE49-F238E27FC236}">
                <a16:creationId xmlns:a16="http://schemas.microsoft.com/office/drawing/2014/main" id="{0D344830-429D-44E0-9257-7D198F3B2E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37120" y="39470"/>
            <a:ext cx="1094615" cy="666981"/>
          </a:xfrm>
          <a:prstGeom prst="rect">
            <a:avLst/>
          </a:prstGeom>
        </p:spPr>
      </p:pic>
      <p:sp>
        <p:nvSpPr>
          <p:cNvPr id="32" name="TextBox 24">
            <a:extLst>
              <a:ext uri="{FF2B5EF4-FFF2-40B4-BE49-F238E27FC236}">
                <a16:creationId xmlns:a16="http://schemas.microsoft.com/office/drawing/2014/main" id="{2D1EC702-DDF0-49B9-9EED-0E4330149E1F}"/>
              </a:ext>
            </a:extLst>
          </p:cNvPr>
          <p:cNvSpPr txBox="1"/>
          <p:nvPr/>
        </p:nvSpPr>
        <p:spPr>
          <a:xfrm>
            <a:off x="3804792" y="5211940"/>
            <a:ext cx="570546" cy="316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4F4F4"/>
                </a:solidFill>
                <a:latin typeface="Lovelo Bold"/>
              </a:rPr>
              <a:t>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Lovelo Bold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EAAC25C-CDC5-4636-B7CC-EA6DB0BC7B18}"/>
              </a:ext>
            </a:extLst>
          </p:cNvPr>
          <p:cNvSpPr/>
          <p:nvPr/>
        </p:nvSpPr>
        <p:spPr>
          <a:xfrm>
            <a:off x="4268870" y="4968391"/>
            <a:ext cx="6264637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  <a:defRPr/>
            </a:pPr>
            <a:r>
              <a:rPr lang="es-ES" sz="1600" b="1" dirty="0">
                <a:latin typeface="+mj-lt"/>
              </a:rPr>
              <a:t>FII-DIGECOG-RH-015: </a:t>
            </a:r>
            <a:r>
              <a:rPr lang="es-ES" sz="1600" dirty="0">
                <a:latin typeface="+mj-lt"/>
              </a:rPr>
              <a:t>Cantidad de actividades de promoción y prevención en la salud efectuadas, procurando la igualdad de género.</a:t>
            </a:r>
          </a:p>
        </p:txBody>
      </p:sp>
      <p:grpSp>
        <p:nvGrpSpPr>
          <p:cNvPr id="36" name="Group 22">
            <a:extLst>
              <a:ext uri="{FF2B5EF4-FFF2-40B4-BE49-F238E27FC236}">
                <a16:creationId xmlns:a16="http://schemas.microsoft.com/office/drawing/2014/main" id="{8055022E-6552-48DD-AE81-DC6EE8F0A4D5}"/>
              </a:ext>
            </a:extLst>
          </p:cNvPr>
          <p:cNvGrpSpPr/>
          <p:nvPr/>
        </p:nvGrpSpPr>
        <p:grpSpPr>
          <a:xfrm>
            <a:off x="3727211" y="2180317"/>
            <a:ext cx="464078" cy="472458"/>
            <a:chOff x="-853920" y="161983"/>
            <a:chExt cx="1436665" cy="1436665"/>
          </a:xfrm>
        </p:grpSpPr>
        <p:pic>
          <p:nvPicPr>
            <p:cNvPr id="42" name="Picture 23">
              <a:extLst>
                <a:ext uri="{FF2B5EF4-FFF2-40B4-BE49-F238E27FC236}">
                  <a16:creationId xmlns:a16="http://schemas.microsoft.com/office/drawing/2014/main" id="{9DE4AC12-25EF-4C63-95AD-1AF0CA45C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3" name="TextBox 24">
              <a:extLst>
                <a:ext uri="{FF2B5EF4-FFF2-40B4-BE49-F238E27FC236}">
                  <a16:creationId xmlns:a16="http://schemas.microsoft.com/office/drawing/2014/main" id="{6E1CE2E4-F573-4330-8796-45177F094E42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697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48" name="Group 22">
            <a:extLst>
              <a:ext uri="{FF2B5EF4-FFF2-40B4-BE49-F238E27FC236}">
                <a16:creationId xmlns:a16="http://schemas.microsoft.com/office/drawing/2014/main" id="{B6EB4202-F16C-48FA-B409-939D0158BDB7}"/>
              </a:ext>
            </a:extLst>
          </p:cNvPr>
          <p:cNvGrpSpPr/>
          <p:nvPr/>
        </p:nvGrpSpPr>
        <p:grpSpPr>
          <a:xfrm>
            <a:off x="3753153" y="3139778"/>
            <a:ext cx="464078" cy="472458"/>
            <a:chOff x="-853920" y="161983"/>
            <a:chExt cx="1436665" cy="1436665"/>
          </a:xfrm>
        </p:grpSpPr>
        <p:pic>
          <p:nvPicPr>
            <p:cNvPr id="49" name="Picture 23">
              <a:extLst>
                <a:ext uri="{FF2B5EF4-FFF2-40B4-BE49-F238E27FC236}">
                  <a16:creationId xmlns:a16="http://schemas.microsoft.com/office/drawing/2014/main" id="{1797DF31-EA3C-41CE-BCCF-B4715B30E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0" name="TextBox 24">
              <a:extLst>
                <a:ext uri="{FF2B5EF4-FFF2-40B4-BE49-F238E27FC236}">
                  <a16:creationId xmlns:a16="http://schemas.microsoft.com/office/drawing/2014/main" id="{AF39F6C8-0085-47D9-92D7-4BF7082532FF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697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57" name="Group 22">
            <a:extLst>
              <a:ext uri="{FF2B5EF4-FFF2-40B4-BE49-F238E27FC236}">
                <a16:creationId xmlns:a16="http://schemas.microsoft.com/office/drawing/2014/main" id="{E76329ED-FDBA-4A46-B7A9-F5BA121AE169}"/>
              </a:ext>
            </a:extLst>
          </p:cNvPr>
          <p:cNvGrpSpPr/>
          <p:nvPr/>
        </p:nvGrpSpPr>
        <p:grpSpPr>
          <a:xfrm>
            <a:off x="3768867" y="4143525"/>
            <a:ext cx="492192" cy="472458"/>
            <a:chOff x="-1033120" y="41654"/>
            <a:chExt cx="1523698" cy="1436665"/>
          </a:xfrm>
        </p:grpSpPr>
        <p:pic>
          <p:nvPicPr>
            <p:cNvPr id="58" name="Picture 23">
              <a:extLst>
                <a:ext uri="{FF2B5EF4-FFF2-40B4-BE49-F238E27FC236}">
                  <a16:creationId xmlns:a16="http://schemas.microsoft.com/office/drawing/2014/main" id="{D8B42463-A726-4FC5-85A6-17B282C9A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1033120" y="41654"/>
              <a:ext cx="1436665" cy="1436665"/>
            </a:xfrm>
            <a:prstGeom prst="rect">
              <a:avLst/>
            </a:prstGeom>
          </p:spPr>
        </p:pic>
        <p:sp>
          <p:nvSpPr>
            <p:cNvPr id="59" name="TextBox 24">
              <a:extLst>
                <a:ext uri="{FF2B5EF4-FFF2-40B4-BE49-F238E27FC236}">
                  <a16:creationId xmlns:a16="http://schemas.microsoft.com/office/drawing/2014/main" id="{2E5FCF5B-C089-4B3E-B0E5-DF4D2B7C01AD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697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60" name="Group 22">
            <a:extLst>
              <a:ext uri="{FF2B5EF4-FFF2-40B4-BE49-F238E27FC236}">
                <a16:creationId xmlns:a16="http://schemas.microsoft.com/office/drawing/2014/main" id="{070C4141-A400-4325-B29E-C68513D66E1E}"/>
              </a:ext>
            </a:extLst>
          </p:cNvPr>
          <p:cNvGrpSpPr/>
          <p:nvPr/>
        </p:nvGrpSpPr>
        <p:grpSpPr>
          <a:xfrm>
            <a:off x="3753153" y="5084665"/>
            <a:ext cx="464078" cy="472458"/>
            <a:chOff x="-944031" y="87443"/>
            <a:chExt cx="1436664" cy="1436665"/>
          </a:xfrm>
        </p:grpSpPr>
        <p:pic>
          <p:nvPicPr>
            <p:cNvPr id="61" name="Picture 23">
              <a:extLst>
                <a:ext uri="{FF2B5EF4-FFF2-40B4-BE49-F238E27FC236}">
                  <a16:creationId xmlns:a16="http://schemas.microsoft.com/office/drawing/2014/main" id="{D52068F3-BECC-43EA-B001-518C7A440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944031" y="87443"/>
              <a:ext cx="1436664" cy="1436665"/>
            </a:xfrm>
            <a:prstGeom prst="rect">
              <a:avLst/>
            </a:prstGeom>
          </p:spPr>
        </p:pic>
        <p:sp>
          <p:nvSpPr>
            <p:cNvPr id="62" name="TextBox 24">
              <a:extLst>
                <a:ext uri="{FF2B5EF4-FFF2-40B4-BE49-F238E27FC236}">
                  <a16:creationId xmlns:a16="http://schemas.microsoft.com/office/drawing/2014/main" id="{69569D8E-51A5-47A6-AAE5-9F0D9174F53B}"/>
                </a:ext>
              </a:extLst>
            </p:cNvPr>
            <p:cNvSpPr txBox="1"/>
            <p:nvPr/>
          </p:nvSpPr>
          <p:spPr>
            <a:xfrm>
              <a:off x="-871776" y="137158"/>
              <a:ext cx="1252334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Lovelo Bol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116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614780"/>
              </p:ext>
            </p:extLst>
          </p:nvPr>
        </p:nvGraphicFramePr>
        <p:xfrm>
          <a:off x="1189304" y="1231361"/>
          <a:ext cx="9288455" cy="4212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2259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 programada T2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225951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Abril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Mayo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Junio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6136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FII-DIGECOG-PD-001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Índice de satisfacción y experiencia de usuario externo identificado y analizado por género.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61968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FII-DIGECOG-PD-002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Índice de satisfacción y experiencia de usuario interno identificado y analizado por género.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61193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FII-DIGECOG-PD-005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Índice general de Cumplimiento Plan Estratégico Institucional.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90%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60419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FII-DIGECOG-PD-006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Índice general de Cumplimiento del Plan Operativo Anual.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98205"/>
                  </a:ext>
                </a:extLst>
              </a:tr>
              <a:tr h="6556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FII-DIGECOG-PD-007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cumplimiento del Plan de Innovación.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382432"/>
                  </a:ext>
                </a:extLst>
              </a:tr>
              <a:tr h="6556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FII-DIGECOG-PD-008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cumplimiento del programa de auditorías interna.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545401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798538" y="704334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Departamento de Planificación y Desarrollo</a:t>
            </a:r>
          </a:p>
        </p:txBody>
      </p:sp>
    </p:spTree>
    <p:extLst>
      <p:ext uri="{BB962C8B-B14F-4D97-AF65-F5344CB8AC3E}">
        <p14:creationId xmlns:p14="http://schemas.microsoft.com/office/powerpoint/2010/main" val="3511513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576504"/>
              </p:ext>
            </p:extLst>
          </p:nvPr>
        </p:nvGraphicFramePr>
        <p:xfrm>
          <a:off x="1189304" y="1231361"/>
          <a:ext cx="9288455" cy="3983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2016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 programada T2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201638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Abril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Mayo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Junio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47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FII-DIGECOG-PD-010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no conformidades solucionadas en tiempo oportuno.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55300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FII-DIGECOG-PD-012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implementación del modelo CAF.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5460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FII-DIGECOG-PD-013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cumplimiento de indicadores  de calidad y proceso. 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445" marR="9445" marT="944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69614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FII-DIGECOG-PD-015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informes de rendición de cuentas y avances de la gestión elaborados, en tiempo oportuno.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98205"/>
                  </a:ext>
                </a:extLst>
              </a:tr>
              <a:tr h="5851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FII-DIGECOG-PD-016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cumplimiento del Índice de Control Interno.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382432"/>
                  </a:ext>
                </a:extLst>
              </a:tr>
              <a:tr h="58510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indicadores medidos</a:t>
                      </a:r>
                      <a:r>
                        <a:rPr lang="es-ES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T2: 11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86579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798538" y="704334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Departamento de Planificación y Desarrollo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CCA2414-7AEF-4E84-98BA-6735C7422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770" y="5626639"/>
            <a:ext cx="2048434" cy="3231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C4809DB-C846-4D11-BB3A-411757143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188" y="5280354"/>
            <a:ext cx="1127571" cy="81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2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68" y="5142451"/>
            <a:ext cx="2523078" cy="122969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916218" y="33712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70A7DF0-75BC-4F59-958F-BE1C3B149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933" y="2719541"/>
            <a:ext cx="7560733" cy="164756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4855756-8B63-4EBC-9BCF-CEA38299F141}"/>
              </a:ext>
            </a:extLst>
          </p:cNvPr>
          <p:cNvSpPr txBox="1"/>
          <p:nvPr/>
        </p:nvSpPr>
        <p:spPr>
          <a:xfrm>
            <a:off x="3666837" y="2015741"/>
            <a:ext cx="435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b="1" dirty="0"/>
              <a:t>Semáforo de Referencia</a:t>
            </a:r>
            <a:endParaRPr lang="es-419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24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76037" y="1350323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70" y="4912186"/>
            <a:ext cx="1253665" cy="125366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8282" y="2504159"/>
            <a:ext cx="3411061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45" normalizeH="0" baseline="0" noProof="0" dirty="0">
                <a:ln>
                  <a:noFill/>
                </a:ln>
                <a:solidFill>
                  <a:srgbClr val="1948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Departamento de Planificación y Desarrollo.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006064" y="1966903"/>
            <a:ext cx="8356465" cy="256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053"/>
              </a:lnSpc>
              <a:spcBef>
                <a:spcPct val="0"/>
              </a:spcBef>
            </a:pPr>
            <a:r>
              <a:rPr lang="es-ES" sz="1600" b="1" dirty="0">
                <a:latin typeface="+mj-lt"/>
              </a:rPr>
              <a:t>FII-DIGECOG-PD-005: </a:t>
            </a:r>
            <a:r>
              <a:rPr lang="es-ES" sz="1600" dirty="0">
                <a:latin typeface="+mj-lt"/>
              </a:rPr>
              <a:t>Índice general de Cumplimiento Plan Estratégico Institucional</a:t>
            </a:r>
            <a:r>
              <a:rPr lang="es-ES" sz="1200" dirty="0">
                <a:solidFill>
                  <a:srgbClr val="000000"/>
                </a:solidFill>
                <a:latin typeface="Calibri Light" panose="020F0302020204030204"/>
              </a:rPr>
              <a:t>.</a:t>
            </a:r>
            <a:endParaRPr lang="en-US" sz="120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038600" y="2852570"/>
            <a:ext cx="8346161" cy="256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indent="0" fontAlgn="auto">
              <a:lnSpc>
                <a:spcPts val="20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latin typeface="+mj-lt"/>
              </a:rPr>
              <a:t>FII-DIGECOG-PD-006: </a:t>
            </a:r>
            <a:r>
              <a:rPr lang="es-ES" sz="1600" dirty="0">
                <a:latin typeface="+mj-lt"/>
              </a:rPr>
              <a:t>Índice general de Cumplimiento del Plan Operativo Anual</a:t>
            </a:r>
            <a:r>
              <a:rPr lang="es-ES" sz="1600" b="1" dirty="0">
                <a:latin typeface="+mj-lt"/>
              </a:rPr>
              <a:t>.</a:t>
            </a:r>
            <a:endParaRPr lang="en-US" sz="1600" b="1" dirty="0">
              <a:latin typeface="+mj-l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986468" y="3596980"/>
            <a:ext cx="8376061" cy="256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053"/>
              </a:lnSpc>
              <a:spcBef>
                <a:spcPct val="0"/>
              </a:spcBef>
            </a:pPr>
            <a:r>
              <a:rPr lang="es-ES" sz="1600" b="1" dirty="0">
                <a:latin typeface="+mj-lt"/>
              </a:rPr>
              <a:t>FII-DIGECOG-PD-008: </a:t>
            </a:r>
            <a:r>
              <a:rPr lang="es-ES" sz="1600" dirty="0">
                <a:latin typeface="+mj-lt"/>
              </a:rPr>
              <a:t>Porcentaje de cumplimiento del programa de auditorías interna.</a:t>
            </a:r>
            <a:endParaRPr lang="en-US" sz="1600" dirty="0">
              <a:latin typeface="+mj-l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986468" y="4254768"/>
            <a:ext cx="7184101" cy="525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indent="0" fontAlgn="auto">
              <a:lnSpc>
                <a:spcPts val="20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latin typeface="+mj-lt"/>
              </a:rPr>
              <a:t>FII-DIGECOG-PD-009: </a:t>
            </a:r>
            <a:r>
              <a:rPr lang="es-ES" sz="1600" dirty="0">
                <a:latin typeface="+mj-lt"/>
              </a:rPr>
              <a:t>Porcentaje de cumplimiento de los acuerdos de revisión por la dirección</a:t>
            </a:r>
            <a:r>
              <a:rPr lang="es-ES" sz="1600" b="1" dirty="0">
                <a:latin typeface="+mj-lt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1D0EC91-389F-44E0-B17A-F6649911C290}"/>
              </a:ext>
            </a:extLst>
          </p:cNvPr>
          <p:cNvSpPr txBox="1"/>
          <p:nvPr/>
        </p:nvSpPr>
        <p:spPr>
          <a:xfrm>
            <a:off x="2326077" y="868021"/>
            <a:ext cx="7539845" cy="481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7"/>
              </a:lnSpc>
              <a:spcBef>
                <a:spcPct val="0"/>
              </a:spcBef>
              <a:defRPr/>
            </a:pP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Metas POA tercer trimestre del 2025</a:t>
            </a:r>
          </a:p>
        </p:txBody>
      </p:sp>
      <p:sp>
        <p:nvSpPr>
          <p:cNvPr id="51" name="TextBox 24">
            <a:extLst>
              <a:ext uri="{FF2B5EF4-FFF2-40B4-BE49-F238E27FC236}">
                <a16:creationId xmlns:a16="http://schemas.microsoft.com/office/drawing/2014/main" id="{A5211CD2-E31B-4A48-B99C-92EC15D905AC}"/>
              </a:ext>
            </a:extLst>
          </p:cNvPr>
          <p:cNvSpPr txBox="1"/>
          <p:nvPr/>
        </p:nvSpPr>
        <p:spPr>
          <a:xfrm>
            <a:off x="3343514" y="2836190"/>
            <a:ext cx="429129" cy="316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4F4F4"/>
                </a:solidFill>
                <a:latin typeface="Lovelo Bold"/>
              </a:rPr>
              <a:t>95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Lovelo Bold"/>
                <a:ea typeface="+mn-ea"/>
                <a:cs typeface="+mn-cs"/>
              </a:rPr>
              <a:t>%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0AC977F-E7B6-42D6-A5BB-2F1119D80792}"/>
              </a:ext>
            </a:extLst>
          </p:cNvPr>
          <p:cNvSpPr/>
          <p:nvPr/>
        </p:nvSpPr>
        <p:spPr>
          <a:xfrm>
            <a:off x="3898476" y="5078691"/>
            <a:ext cx="6382640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  <a:defRPr/>
            </a:pPr>
            <a:r>
              <a:rPr lang="es-ES" sz="1600" b="1" dirty="0">
                <a:latin typeface="+mj-lt"/>
              </a:rPr>
              <a:t>FII-DIGECOG-PD-010: </a:t>
            </a:r>
            <a:r>
              <a:rPr lang="es-ES" sz="1600" dirty="0">
                <a:latin typeface="+mj-lt"/>
              </a:rPr>
              <a:t>Cantidad de informes de rendición de cuentas y avances de la gestión elaborados, en tiempo oportuno.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B4CA7DD-776D-4471-9212-B639E0F53301}"/>
              </a:ext>
            </a:extLst>
          </p:cNvPr>
          <p:cNvSpPr/>
          <p:nvPr/>
        </p:nvSpPr>
        <p:spPr>
          <a:xfrm>
            <a:off x="3898476" y="5894120"/>
            <a:ext cx="6328520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  <a:defRPr/>
            </a:pPr>
            <a:r>
              <a:rPr lang="es-DO" sz="1600" b="1" dirty="0">
                <a:latin typeface="+mj-lt"/>
              </a:rPr>
              <a:t>FII-DIGECOG-PD-016: </a:t>
            </a:r>
            <a:r>
              <a:rPr lang="es-DO" sz="1600" dirty="0">
                <a:latin typeface="+mj-lt"/>
              </a:rPr>
              <a:t>Porcentaje de cumplimiento del Índice de Control Interno</a:t>
            </a:r>
          </a:p>
        </p:txBody>
      </p:sp>
      <p:sp>
        <p:nvSpPr>
          <p:cNvPr id="71" name="TextBox 24">
            <a:extLst>
              <a:ext uri="{FF2B5EF4-FFF2-40B4-BE49-F238E27FC236}">
                <a16:creationId xmlns:a16="http://schemas.microsoft.com/office/drawing/2014/main" id="{AE2A2B9A-D0A1-46D6-BA7B-99535BC3C749}"/>
              </a:ext>
            </a:extLst>
          </p:cNvPr>
          <p:cNvSpPr txBox="1"/>
          <p:nvPr/>
        </p:nvSpPr>
        <p:spPr>
          <a:xfrm>
            <a:off x="3756717" y="6060250"/>
            <a:ext cx="498695" cy="316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Lovelo Bold"/>
                <a:ea typeface="+mn-ea"/>
                <a:cs typeface="+mn-cs"/>
              </a:rPr>
              <a:t>95%</a:t>
            </a:r>
          </a:p>
        </p:txBody>
      </p:sp>
      <p:grpSp>
        <p:nvGrpSpPr>
          <p:cNvPr id="75" name="Group 22">
            <a:extLst>
              <a:ext uri="{FF2B5EF4-FFF2-40B4-BE49-F238E27FC236}">
                <a16:creationId xmlns:a16="http://schemas.microsoft.com/office/drawing/2014/main" id="{C29C28AF-B577-449F-AF27-20B2019398CF}"/>
              </a:ext>
            </a:extLst>
          </p:cNvPr>
          <p:cNvGrpSpPr/>
          <p:nvPr/>
        </p:nvGrpSpPr>
        <p:grpSpPr>
          <a:xfrm>
            <a:off x="3454607" y="1897459"/>
            <a:ext cx="464078" cy="472458"/>
            <a:chOff x="-853920" y="161983"/>
            <a:chExt cx="1436665" cy="1436665"/>
          </a:xfrm>
        </p:grpSpPr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FDCA3C9B-8F04-4DC0-BEB4-8755E44AE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77" name="TextBox 24">
              <a:extLst>
                <a:ext uri="{FF2B5EF4-FFF2-40B4-BE49-F238E27FC236}">
                  <a16:creationId xmlns:a16="http://schemas.microsoft.com/office/drawing/2014/main" id="{BD61C878-06E5-4574-BCE1-8C8D00AA0179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697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78" name="Group 22">
            <a:extLst>
              <a:ext uri="{FF2B5EF4-FFF2-40B4-BE49-F238E27FC236}">
                <a16:creationId xmlns:a16="http://schemas.microsoft.com/office/drawing/2014/main" id="{53854707-1605-45F8-9282-36865501B8A0}"/>
              </a:ext>
            </a:extLst>
          </p:cNvPr>
          <p:cNvGrpSpPr/>
          <p:nvPr/>
        </p:nvGrpSpPr>
        <p:grpSpPr>
          <a:xfrm>
            <a:off x="3464170" y="2722303"/>
            <a:ext cx="464078" cy="472458"/>
            <a:chOff x="-853920" y="161983"/>
            <a:chExt cx="1436665" cy="1436665"/>
          </a:xfrm>
        </p:grpSpPr>
        <p:pic>
          <p:nvPicPr>
            <p:cNvPr id="79" name="Picture 23">
              <a:extLst>
                <a:ext uri="{FF2B5EF4-FFF2-40B4-BE49-F238E27FC236}">
                  <a16:creationId xmlns:a16="http://schemas.microsoft.com/office/drawing/2014/main" id="{B3D61907-8EF6-4C34-ACF7-CA96EA881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80" name="TextBox 24">
              <a:extLst>
                <a:ext uri="{FF2B5EF4-FFF2-40B4-BE49-F238E27FC236}">
                  <a16:creationId xmlns:a16="http://schemas.microsoft.com/office/drawing/2014/main" id="{9C56F56E-6844-4DAD-B39A-BF4D55BDE512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98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81" name="Group 22">
            <a:extLst>
              <a:ext uri="{FF2B5EF4-FFF2-40B4-BE49-F238E27FC236}">
                <a16:creationId xmlns:a16="http://schemas.microsoft.com/office/drawing/2014/main" id="{39D692A0-FF1D-4D85-9388-2EB89DFB9584}"/>
              </a:ext>
            </a:extLst>
          </p:cNvPr>
          <p:cNvGrpSpPr/>
          <p:nvPr/>
        </p:nvGrpSpPr>
        <p:grpSpPr>
          <a:xfrm>
            <a:off x="3454606" y="3495178"/>
            <a:ext cx="464078" cy="472458"/>
            <a:chOff x="-853920" y="161983"/>
            <a:chExt cx="1436665" cy="1436665"/>
          </a:xfrm>
        </p:grpSpPr>
        <p:pic>
          <p:nvPicPr>
            <p:cNvPr id="82" name="Picture 23">
              <a:extLst>
                <a:ext uri="{FF2B5EF4-FFF2-40B4-BE49-F238E27FC236}">
                  <a16:creationId xmlns:a16="http://schemas.microsoft.com/office/drawing/2014/main" id="{1D9CBC63-3892-40ED-BE26-65F14421D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83" name="TextBox 24">
              <a:extLst>
                <a:ext uri="{FF2B5EF4-FFF2-40B4-BE49-F238E27FC236}">
                  <a16:creationId xmlns:a16="http://schemas.microsoft.com/office/drawing/2014/main" id="{899ECB34-4A32-4A08-AD76-915D309312B8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25%</a:t>
              </a:r>
            </a:p>
          </p:txBody>
        </p:sp>
      </p:grpSp>
      <p:grpSp>
        <p:nvGrpSpPr>
          <p:cNvPr id="84" name="Group 22">
            <a:extLst>
              <a:ext uri="{FF2B5EF4-FFF2-40B4-BE49-F238E27FC236}">
                <a16:creationId xmlns:a16="http://schemas.microsoft.com/office/drawing/2014/main" id="{995DAB15-27FA-49D0-A012-283637838D7B}"/>
              </a:ext>
            </a:extLst>
          </p:cNvPr>
          <p:cNvGrpSpPr/>
          <p:nvPr/>
        </p:nvGrpSpPr>
        <p:grpSpPr>
          <a:xfrm>
            <a:off x="3454605" y="4266515"/>
            <a:ext cx="464078" cy="472458"/>
            <a:chOff x="-853920" y="161983"/>
            <a:chExt cx="1436665" cy="1436665"/>
          </a:xfrm>
        </p:grpSpPr>
        <p:pic>
          <p:nvPicPr>
            <p:cNvPr id="85" name="Picture 23">
              <a:extLst>
                <a:ext uri="{FF2B5EF4-FFF2-40B4-BE49-F238E27FC236}">
                  <a16:creationId xmlns:a16="http://schemas.microsoft.com/office/drawing/2014/main" id="{FFED7974-0F5E-46D6-AB9D-99995721F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86" name="TextBox 24">
              <a:extLst>
                <a:ext uri="{FF2B5EF4-FFF2-40B4-BE49-F238E27FC236}">
                  <a16:creationId xmlns:a16="http://schemas.microsoft.com/office/drawing/2014/main" id="{0DC2378D-997E-43A3-91EF-5DD9B10CFCC5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95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87" name="Group 22">
            <a:extLst>
              <a:ext uri="{FF2B5EF4-FFF2-40B4-BE49-F238E27FC236}">
                <a16:creationId xmlns:a16="http://schemas.microsoft.com/office/drawing/2014/main" id="{9423120A-61EC-4811-98A7-A9C46DF97F63}"/>
              </a:ext>
            </a:extLst>
          </p:cNvPr>
          <p:cNvGrpSpPr/>
          <p:nvPr/>
        </p:nvGrpSpPr>
        <p:grpSpPr>
          <a:xfrm>
            <a:off x="3444477" y="5049845"/>
            <a:ext cx="464078" cy="472458"/>
            <a:chOff x="-853920" y="161983"/>
            <a:chExt cx="1436665" cy="1436665"/>
          </a:xfrm>
        </p:grpSpPr>
        <p:pic>
          <p:nvPicPr>
            <p:cNvPr id="88" name="Picture 23">
              <a:extLst>
                <a:ext uri="{FF2B5EF4-FFF2-40B4-BE49-F238E27FC236}">
                  <a16:creationId xmlns:a16="http://schemas.microsoft.com/office/drawing/2014/main" id="{A999DA0B-8F5E-43C7-813F-5FD438BE7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89" name="TextBox 24">
              <a:extLst>
                <a:ext uri="{FF2B5EF4-FFF2-40B4-BE49-F238E27FC236}">
                  <a16:creationId xmlns:a16="http://schemas.microsoft.com/office/drawing/2014/main" id="{7EF408A7-C684-459C-B528-646DFD5AA4ED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90" name="Group 22">
            <a:extLst>
              <a:ext uri="{FF2B5EF4-FFF2-40B4-BE49-F238E27FC236}">
                <a16:creationId xmlns:a16="http://schemas.microsoft.com/office/drawing/2014/main" id="{B20F55FE-0431-4F5A-9164-82513268A9FF}"/>
              </a:ext>
            </a:extLst>
          </p:cNvPr>
          <p:cNvGrpSpPr/>
          <p:nvPr/>
        </p:nvGrpSpPr>
        <p:grpSpPr>
          <a:xfrm>
            <a:off x="3424833" y="5873243"/>
            <a:ext cx="464078" cy="472458"/>
            <a:chOff x="-853920" y="161983"/>
            <a:chExt cx="1436665" cy="1436665"/>
          </a:xfrm>
        </p:grpSpPr>
        <p:pic>
          <p:nvPicPr>
            <p:cNvPr id="91" name="Picture 23">
              <a:extLst>
                <a:ext uri="{FF2B5EF4-FFF2-40B4-BE49-F238E27FC236}">
                  <a16:creationId xmlns:a16="http://schemas.microsoft.com/office/drawing/2014/main" id="{3962D8CF-95FC-4FD1-84AC-048DF171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92" name="TextBox 24">
              <a:extLst>
                <a:ext uri="{FF2B5EF4-FFF2-40B4-BE49-F238E27FC236}">
                  <a16:creationId xmlns:a16="http://schemas.microsoft.com/office/drawing/2014/main" id="{C59447A9-27AE-4209-8DF0-5184FD95C5C1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95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0063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14378"/>
              </p:ext>
            </p:extLst>
          </p:nvPr>
        </p:nvGraphicFramePr>
        <p:xfrm>
          <a:off x="1384050" y="1592906"/>
          <a:ext cx="9275493" cy="3672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2243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1538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8275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1460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7952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4025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2041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 programada T2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204162">
                <a:tc vMerge="1">
                  <a:txBody>
                    <a:bodyPr/>
                    <a:lstStyle/>
                    <a:p>
                      <a:endParaRPr lang="es-D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Abril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ayo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46855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FII-DIGECOG-AF-002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Índice de SISCOMPRAS.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6297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FII-DIGECOG-AF-003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suplidores evaluados satisfactoriamente.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863611"/>
                  </a:ext>
                </a:extLst>
              </a:tr>
              <a:tr h="7865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FII-DIGECOG-AF-004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ejecución del cronograma del Plan de Mantenimiento de la Planta Física, Vehículos, Equipos y Servicios de Mayordomía 2025.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5924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FII-DIGECOG-AF-005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avance del plan de gestión documental y digitalización. 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7865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FII-DIGECOG-AF-006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cumplimiento de la ejecución del presupuesto planificado optimizando los  recursos financieros.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98205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720844" y="937680"/>
            <a:ext cx="600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Departamento Administrativo y Financiero</a:t>
            </a:r>
          </a:p>
        </p:txBody>
      </p:sp>
    </p:spTree>
    <p:extLst>
      <p:ext uri="{BB962C8B-B14F-4D97-AF65-F5344CB8AC3E}">
        <p14:creationId xmlns:p14="http://schemas.microsoft.com/office/powerpoint/2010/main" val="62228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861230"/>
              </p:ext>
            </p:extLst>
          </p:nvPr>
        </p:nvGraphicFramePr>
        <p:xfrm>
          <a:off x="1163904" y="1280910"/>
          <a:ext cx="9288455" cy="2695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 programada T2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Abril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ayo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44138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FII-DIGECOG-AF-007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inventarios de bienes muebles y de consumo realizados.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1204"/>
                  </a:ext>
                </a:extLst>
              </a:tr>
              <a:tr h="44138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FII-DIGECOG-AF-008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inventarios de bienes muebles y de consumo realizados.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59322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FII-DIGECOG-AF-009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informes financieros correspondientes al cierre 2024 y corte 2025, elaborados y remitidos oportunamente.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863611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indicadores medidos</a:t>
                      </a:r>
                      <a:r>
                        <a:rPr lang="es-ES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T2: 8</a:t>
                      </a: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290666F-0E18-4660-87C1-43DD9C2B0046}"/>
              </a:ext>
            </a:extLst>
          </p:cNvPr>
          <p:cNvSpPr txBox="1"/>
          <p:nvPr/>
        </p:nvSpPr>
        <p:spPr>
          <a:xfrm>
            <a:off x="6971212" y="4427574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Efectividad Departamento </a:t>
            </a:r>
            <a:endParaRPr kumimoji="0" lang="es-D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917071" y="690396"/>
            <a:ext cx="600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Departamento Administrativo y Financiero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FB87383-0FC8-4C5A-9E86-43E2BC4B9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126" y="4152174"/>
            <a:ext cx="1074141" cy="77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62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o 29">
            <a:extLst>
              <a:ext uri="{FF2B5EF4-FFF2-40B4-BE49-F238E27FC236}">
                <a16:creationId xmlns:a16="http://schemas.microsoft.com/office/drawing/2014/main" id="{F993FF66-6D70-45BB-AC28-FD859F2CD79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8A47BB6A-CE2F-4357-B676-02F7B0325A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8" t="24402" r="10487" b="23905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8" name="Picture 8">
              <a:extLst>
                <a:ext uri="{FF2B5EF4-FFF2-40B4-BE49-F238E27FC236}">
                  <a16:creationId xmlns:a16="http://schemas.microsoft.com/office/drawing/2014/main" id="{D3EE172C-18EC-4BA2-85AE-0C253EE69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37120" y="39470"/>
              <a:ext cx="1094615" cy="666981"/>
            </a:xfrm>
            <a:prstGeom prst="rect">
              <a:avLst/>
            </a:prstGeom>
          </p:spPr>
        </p:pic>
      </p:grpSp>
      <p:sp>
        <p:nvSpPr>
          <p:cNvPr id="2" name="AutoShape 2"/>
          <p:cNvSpPr/>
          <p:nvPr/>
        </p:nvSpPr>
        <p:spPr>
          <a:xfrm>
            <a:off x="2095776" y="1262868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39082" y="2387959"/>
            <a:ext cx="3157184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33" b="1" i="0" u="none" strike="noStrike" kern="1200" cap="none" spc="47" normalizeH="0" baseline="0" noProof="0" dirty="0">
                <a:ln>
                  <a:noFill/>
                </a:ln>
                <a:solidFill>
                  <a:srgbClr val="1948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Departamento Administrativo Financiero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811384" y="1694122"/>
            <a:ext cx="7893853" cy="256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FII-DIGECOG-AF-002 : </a:t>
            </a:r>
            <a:r>
              <a:rPr kumimoji="0" lang="es-D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Índice de SISCOMPRAS.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874646" y="2475785"/>
            <a:ext cx="6642202" cy="256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FII-DIGECOG-AF-003: 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/>
              </a:rPr>
              <a:t>Porcentaje de suplidores evaluados satisfactoriamente.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3874646" y="3232691"/>
            <a:ext cx="6780520" cy="794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053"/>
              </a:lnSpc>
              <a:spcBef>
                <a:spcPct val="0"/>
              </a:spcBef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FII-DIGECOG-AF-005: 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/>
              </a:rPr>
              <a:t>Porcentaje de ejecución del cronograma del Plan de Mantenimiento de la Planta Física, Vehículos, Equipos y Servicios de Mayordomía 2025.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5" name="TextBox 38">
            <a:extLst>
              <a:ext uri="{FF2B5EF4-FFF2-40B4-BE49-F238E27FC236}">
                <a16:creationId xmlns:a16="http://schemas.microsoft.com/office/drawing/2014/main" id="{47909E54-3355-41EC-9E4D-DC8C62C89E59}"/>
              </a:ext>
            </a:extLst>
          </p:cNvPr>
          <p:cNvSpPr txBox="1"/>
          <p:nvPr/>
        </p:nvSpPr>
        <p:spPr>
          <a:xfrm>
            <a:off x="2259576" y="841342"/>
            <a:ext cx="7539845" cy="481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7"/>
              </a:lnSpc>
              <a:spcBef>
                <a:spcPct val="0"/>
              </a:spcBef>
              <a:defRPr/>
            </a:pP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Metas POA tercer trimestre del 2025</a:t>
            </a:r>
          </a:p>
        </p:txBody>
      </p:sp>
      <p:sp>
        <p:nvSpPr>
          <p:cNvPr id="46" name="TextBox 24">
            <a:extLst>
              <a:ext uri="{FF2B5EF4-FFF2-40B4-BE49-F238E27FC236}">
                <a16:creationId xmlns:a16="http://schemas.microsoft.com/office/drawing/2014/main" id="{61DBBA67-9D56-4394-A81D-570CF7A3D56C}"/>
              </a:ext>
            </a:extLst>
          </p:cNvPr>
          <p:cNvSpPr txBox="1"/>
          <p:nvPr/>
        </p:nvSpPr>
        <p:spPr>
          <a:xfrm>
            <a:off x="1731100" y="1425117"/>
            <a:ext cx="570546" cy="316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Lovelo Bold"/>
                <a:ea typeface="+mn-ea"/>
                <a:cs typeface="+mn-cs"/>
              </a:rPr>
              <a:t>92%</a:t>
            </a:r>
          </a:p>
        </p:txBody>
      </p:sp>
      <p:grpSp>
        <p:nvGrpSpPr>
          <p:cNvPr id="29" name="Group 22">
            <a:extLst>
              <a:ext uri="{FF2B5EF4-FFF2-40B4-BE49-F238E27FC236}">
                <a16:creationId xmlns:a16="http://schemas.microsoft.com/office/drawing/2014/main" id="{2E972242-CF08-4CC3-97BF-C45BD1CBEDCF}"/>
              </a:ext>
            </a:extLst>
          </p:cNvPr>
          <p:cNvGrpSpPr/>
          <p:nvPr/>
        </p:nvGrpSpPr>
        <p:grpSpPr>
          <a:xfrm>
            <a:off x="3265698" y="1724036"/>
            <a:ext cx="464078" cy="472458"/>
            <a:chOff x="-853920" y="161983"/>
            <a:chExt cx="1436665" cy="1436665"/>
          </a:xfrm>
        </p:grpSpPr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B607C93F-5A0B-4DF6-9DF3-84017D1B7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2" name="TextBox 24">
              <a:extLst>
                <a:ext uri="{FF2B5EF4-FFF2-40B4-BE49-F238E27FC236}">
                  <a16:creationId xmlns:a16="http://schemas.microsoft.com/office/drawing/2014/main" id="{14DDA9B0-1C62-4AC4-8804-1E843F94DA1A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92%</a:t>
              </a:r>
            </a:p>
          </p:txBody>
        </p:sp>
      </p:grpSp>
      <p:grpSp>
        <p:nvGrpSpPr>
          <p:cNvPr id="33" name="Group 22">
            <a:extLst>
              <a:ext uri="{FF2B5EF4-FFF2-40B4-BE49-F238E27FC236}">
                <a16:creationId xmlns:a16="http://schemas.microsoft.com/office/drawing/2014/main" id="{31CADFDB-2901-4F13-A09B-DA20A3864F22}"/>
              </a:ext>
            </a:extLst>
          </p:cNvPr>
          <p:cNvGrpSpPr/>
          <p:nvPr/>
        </p:nvGrpSpPr>
        <p:grpSpPr>
          <a:xfrm>
            <a:off x="3284213" y="2510154"/>
            <a:ext cx="464078" cy="472458"/>
            <a:chOff x="-853920" y="161983"/>
            <a:chExt cx="1436665" cy="1436665"/>
          </a:xfrm>
        </p:grpSpPr>
        <p:pic>
          <p:nvPicPr>
            <p:cNvPr id="34" name="Picture 23">
              <a:extLst>
                <a:ext uri="{FF2B5EF4-FFF2-40B4-BE49-F238E27FC236}">
                  <a16:creationId xmlns:a16="http://schemas.microsoft.com/office/drawing/2014/main" id="{85C10C5B-4773-41AB-B9AC-42ABEF2F7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5" name="TextBox 24">
              <a:extLst>
                <a:ext uri="{FF2B5EF4-FFF2-40B4-BE49-F238E27FC236}">
                  <a16:creationId xmlns:a16="http://schemas.microsoft.com/office/drawing/2014/main" id="{AEC4DF60-E53E-43A1-8C75-43390430A841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100%</a:t>
              </a:r>
            </a:p>
          </p:txBody>
        </p:sp>
      </p:grpSp>
      <p:grpSp>
        <p:nvGrpSpPr>
          <p:cNvPr id="36" name="Group 22">
            <a:extLst>
              <a:ext uri="{FF2B5EF4-FFF2-40B4-BE49-F238E27FC236}">
                <a16:creationId xmlns:a16="http://schemas.microsoft.com/office/drawing/2014/main" id="{7D4B8597-314B-4776-909F-876CA20A97D6}"/>
              </a:ext>
            </a:extLst>
          </p:cNvPr>
          <p:cNvGrpSpPr/>
          <p:nvPr/>
        </p:nvGrpSpPr>
        <p:grpSpPr>
          <a:xfrm>
            <a:off x="3295469" y="3354577"/>
            <a:ext cx="464078" cy="472458"/>
            <a:chOff x="-853920" y="161983"/>
            <a:chExt cx="1436665" cy="1436665"/>
          </a:xfrm>
        </p:grpSpPr>
        <p:pic>
          <p:nvPicPr>
            <p:cNvPr id="40" name="Picture 23">
              <a:extLst>
                <a:ext uri="{FF2B5EF4-FFF2-40B4-BE49-F238E27FC236}">
                  <a16:creationId xmlns:a16="http://schemas.microsoft.com/office/drawing/2014/main" id="{B279D291-78CE-4FD8-A03E-64C3631CB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1" name="TextBox 24">
              <a:extLst>
                <a:ext uri="{FF2B5EF4-FFF2-40B4-BE49-F238E27FC236}">
                  <a16:creationId xmlns:a16="http://schemas.microsoft.com/office/drawing/2014/main" id="{F074CC2B-4235-4E2F-9BAA-D4D39D52D88B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25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60C8EDD9-7B46-4CF7-8A45-3C42AD3FE33A}"/>
              </a:ext>
            </a:extLst>
          </p:cNvPr>
          <p:cNvSpPr/>
          <p:nvPr/>
        </p:nvSpPr>
        <p:spPr>
          <a:xfrm>
            <a:off x="3811383" y="4139156"/>
            <a:ext cx="6721021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600" b="1" dirty="0">
                <a:solidFill>
                  <a:srgbClr val="000000"/>
                </a:solidFill>
                <a:latin typeface="Calibri Light" panose="020F0302020204030204"/>
              </a:rPr>
              <a:t>FII-DIGECOG-AF-006: 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/>
              </a:rPr>
              <a:t>Porcentaje de avance del plan de gestión documental y digitalización.</a:t>
            </a:r>
          </a:p>
        </p:txBody>
      </p:sp>
      <p:grpSp>
        <p:nvGrpSpPr>
          <p:cNvPr id="42" name="Group 22">
            <a:extLst>
              <a:ext uri="{FF2B5EF4-FFF2-40B4-BE49-F238E27FC236}">
                <a16:creationId xmlns:a16="http://schemas.microsoft.com/office/drawing/2014/main" id="{558A926C-E51E-4E98-9438-B151FEDCB204}"/>
              </a:ext>
            </a:extLst>
          </p:cNvPr>
          <p:cNvGrpSpPr/>
          <p:nvPr/>
        </p:nvGrpSpPr>
        <p:grpSpPr>
          <a:xfrm>
            <a:off x="3284212" y="4205061"/>
            <a:ext cx="464078" cy="472458"/>
            <a:chOff x="-853920" y="161983"/>
            <a:chExt cx="1436665" cy="1436665"/>
          </a:xfrm>
        </p:grpSpPr>
        <p:pic>
          <p:nvPicPr>
            <p:cNvPr id="56" name="Picture 23">
              <a:extLst>
                <a:ext uri="{FF2B5EF4-FFF2-40B4-BE49-F238E27FC236}">
                  <a16:creationId xmlns:a16="http://schemas.microsoft.com/office/drawing/2014/main" id="{5C3BAEB7-2A39-4C40-BAF9-565EF1658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7" name="TextBox 24">
              <a:extLst>
                <a:ext uri="{FF2B5EF4-FFF2-40B4-BE49-F238E27FC236}">
                  <a16:creationId xmlns:a16="http://schemas.microsoft.com/office/drawing/2014/main" id="{825668D5-4EA6-4290-BBC6-546DBB811E7E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25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CEDE11DF-11AF-4BB5-9AE0-15240FE8A77E}"/>
              </a:ext>
            </a:extLst>
          </p:cNvPr>
          <p:cNvSpPr/>
          <p:nvPr/>
        </p:nvSpPr>
        <p:spPr>
          <a:xfrm>
            <a:off x="3811384" y="4888624"/>
            <a:ext cx="6096000" cy="6177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  <a:defRPr/>
            </a:pPr>
            <a:r>
              <a:rPr lang="es-ES" sz="1600" b="1" dirty="0">
                <a:solidFill>
                  <a:srgbClr val="000000"/>
                </a:solidFill>
                <a:latin typeface="Calibri Light" panose="020F0302020204030204"/>
              </a:rPr>
              <a:t>FII-DIGECOG-AF-007: 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/>
              </a:rPr>
              <a:t>Porcentaje de cumplimiento de la ejecución del presupuesto planificado optimizando los  recursos financieros</a:t>
            </a:r>
          </a:p>
        </p:txBody>
      </p:sp>
      <p:grpSp>
        <p:nvGrpSpPr>
          <p:cNvPr id="58" name="Group 22">
            <a:extLst>
              <a:ext uri="{FF2B5EF4-FFF2-40B4-BE49-F238E27FC236}">
                <a16:creationId xmlns:a16="http://schemas.microsoft.com/office/drawing/2014/main" id="{5B7284A6-E4F4-4D92-8FB2-EE6C26C76D27}"/>
              </a:ext>
            </a:extLst>
          </p:cNvPr>
          <p:cNvGrpSpPr/>
          <p:nvPr/>
        </p:nvGrpSpPr>
        <p:grpSpPr>
          <a:xfrm>
            <a:off x="3254440" y="5103640"/>
            <a:ext cx="464078" cy="472458"/>
            <a:chOff x="-853920" y="161983"/>
            <a:chExt cx="1436665" cy="1436665"/>
          </a:xfrm>
        </p:grpSpPr>
        <p:pic>
          <p:nvPicPr>
            <p:cNvPr id="59" name="Picture 23">
              <a:extLst>
                <a:ext uri="{FF2B5EF4-FFF2-40B4-BE49-F238E27FC236}">
                  <a16:creationId xmlns:a16="http://schemas.microsoft.com/office/drawing/2014/main" id="{1A86E78C-B04C-45CF-B185-DD2C2F008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60" name="TextBox 24">
              <a:extLst>
                <a:ext uri="{FF2B5EF4-FFF2-40B4-BE49-F238E27FC236}">
                  <a16:creationId xmlns:a16="http://schemas.microsoft.com/office/drawing/2014/main" id="{DF2D5858-02F1-4A03-A5AA-E7762B2D5451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2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2%</a:t>
              </a:r>
            </a:p>
          </p:txBody>
        </p:sp>
      </p:grpSp>
      <p:grpSp>
        <p:nvGrpSpPr>
          <p:cNvPr id="61" name="Group 22">
            <a:extLst>
              <a:ext uri="{FF2B5EF4-FFF2-40B4-BE49-F238E27FC236}">
                <a16:creationId xmlns:a16="http://schemas.microsoft.com/office/drawing/2014/main" id="{52BE8DE3-9519-464F-9B37-F4478F23CB6C}"/>
              </a:ext>
            </a:extLst>
          </p:cNvPr>
          <p:cNvGrpSpPr/>
          <p:nvPr/>
        </p:nvGrpSpPr>
        <p:grpSpPr>
          <a:xfrm>
            <a:off x="3265698" y="5892789"/>
            <a:ext cx="464078" cy="472458"/>
            <a:chOff x="-853920" y="161983"/>
            <a:chExt cx="1436665" cy="1436665"/>
          </a:xfrm>
        </p:grpSpPr>
        <p:pic>
          <p:nvPicPr>
            <p:cNvPr id="62" name="Picture 23">
              <a:extLst>
                <a:ext uri="{FF2B5EF4-FFF2-40B4-BE49-F238E27FC236}">
                  <a16:creationId xmlns:a16="http://schemas.microsoft.com/office/drawing/2014/main" id="{DD58559E-1C22-4676-B327-40BA870A3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63" name="TextBox 24">
              <a:extLst>
                <a:ext uri="{FF2B5EF4-FFF2-40B4-BE49-F238E27FC236}">
                  <a16:creationId xmlns:a16="http://schemas.microsoft.com/office/drawing/2014/main" id="{74756070-9B7C-407D-9C69-16A024F9B89D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3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Lovelo Bold"/>
                <a:ea typeface="+mn-ea"/>
                <a:cs typeface="+mn-cs"/>
              </a:endParaRPr>
            </a:p>
          </p:txBody>
        </p:sp>
      </p:grpSp>
      <p:sp>
        <p:nvSpPr>
          <p:cNvPr id="64" name="TextBox 20">
            <a:extLst>
              <a:ext uri="{FF2B5EF4-FFF2-40B4-BE49-F238E27FC236}">
                <a16:creationId xmlns:a16="http://schemas.microsoft.com/office/drawing/2014/main" id="{D28BE980-E1E0-48E1-9850-0BA5CF4BAABF}"/>
              </a:ext>
            </a:extLst>
          </p:cNvPr>
          <p:cNvSpPr txBox="1"/>
          <p:nvPr/>
        </p:nvSpPr>
        <p:spPr>
          <a:xfrm>
            <a:off x="3890203" y="5894662"/>
            <a:ext cx="6642202" cy="525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FII-DIGECOG-AF-008: 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/>
              </a:rPr>
              <a:t>Cantidad de inventarios de bienes muebles y de consumo realizados.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069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971986"/>
              </p:ext>
            </p:extLst>
          </p:nvPr>
        </p:nvGraphicFramePr>
        <p:xfrm>
          <a:off x="1172371" y="1409161"/>
          <a:ext cx="9288455" cy="39079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2122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 programada T2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21226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Abril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Mayo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Junio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61594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FII-DIGECOG-TI-002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cumplimiento del Plan de Mantenimiento de la  Infraestructura TIC. 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61594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FII-DIGECOG-TI-003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adquisición, renovación y  actualización de licencias y equipos. 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797123"/>
                  </a:ext>
                </a:extLst>
              </a:tr>
              <a:tr h="61594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FII-DIGECOG-TI-004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documentación de la infraestructura de la red realizada.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26091"/>
                  </a:ext>
                </a:extLst>
              </a:tr>
              <a:tr h="8177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FII-DIGECOG-TI-006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cumplimento del cronograma de desarrollo de sistemas de información para la automatización de los procesos internos.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304385"/>
                  </a:ext>
                </a:extLst>
              </a:tr>
              <a:tr h="8177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FII-DIGECOG-TI-007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cumplimento del cronograma de desarrollo de sistemas de información para la automatización de los procesos internos.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917071" y="690396"/>
            <a:ext cx="658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Departamento de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Tecnología de la Información</a:t>
            </a:r>
            <a:endParaRPr kumimoji="0" lang="es-DO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247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107361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432581"/>
              </p:ext>
            </p:extLst>
          </p:nvPr>
        </p:nvGraphicFramePr>
        <p:xfrm>
          <a:off x="1316305" y="1744707"/>
          <a:ext cx="9288455" cy="3648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336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660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3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 programada T2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341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Abril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Mayo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Junio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322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FII-DIGECOG-TI-008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asistencia tecnológica brindada interna y externa, realizadas.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665297"/>
                  </a:ext>
                </a:extLst>
              </a:tr>
              <a:tr h="5322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FII-DIGECOG-TI-009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Nivel de satisfacción de los colaboradores con los servicios TIC, identificado por género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461910"/>
                  </a:ext>
                </a:extLst>
              </a:tr>
              <a:tr h="5322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FII-DIGECOG-TI-012: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accesos otorgados a la infraestructura TIC.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607260"/>
                  </a:ext>
                </a:extLst>
              </a:tr>
              <a:tr h="5322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FII-DIGECOG-TI-013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Número de respaldo de la información digital de la DIGECOG realizado.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260267"/>
                  </a:ext>
                </a:extLst>
              </a:tr>
              <a:tr h="5322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FII-DIGECOG-TI-015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validación de las NORTIC.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41447"/>
                  </a:ext>
                </a:extLst>
              </a:tr>
              <a:tr h="473563">
                <a:tc gridSpan="6"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indicadores medidos</a:t>
                      </a:r>
                      <a:r>
                        <a:rPr lang="es-E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T2: 10</a:t>
                      </a:r>
                      <a:endParaRPr lang="es-DO" sz="1200" b="0" u="none" strike="noStrike" kern="1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746666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908604" y="1002990"/>
            <a:ext cx="658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Departamento de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Tecnología de la Información</a:t>
            </a:r>
            <a:endParaRPr kumimoji="0" lang="es-DO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D579EFD-7B87-4A17-8DFD-075811F68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12" y="5700886"/>
            <a:ext cx="2048434" cy="3231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6578FAF-ED89-40D3-9155-CD94AF1A0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8582" y="5393345"/>
            <a:ext cx="93158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95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12401" y="12890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75" y="4897889"/>
            <a:ext cx="1253659" cy="125365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62744" y="2136547"/>
            <a:ext cx="2876947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42" normalizeH="0" baseline="0" noProof="0" dirty="0">
                <a:ln>
                  <a:noFill/>
                </a:ln>
                <a:solidFill>
                  <a:srgbClr val="1948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Departamento de Tecnologías de la Información y Comunicación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61849" y="1922921"/>
            <a:ext cx="6364423" cy="570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FII-DIGECOG-TI-002</a:t>
            </a:r>
            <a:r>
              <a:rPr lang="es-ES" sz="1600" b="1" dirty="0">
                <a:latin typeface="Calibri Light" panose="020F0302020204030204"/>
              </a:rPr>
              <a:t>: </a:t>
            </a:r>
            <a:r>
              <a:rPr lang="es-ES" sz="1600" dirty="0">
                <a:latin typeface="Calibri Light" panose="020F0302020204030204"/>
              </a:rPr>
              <a:t>Porcentaje de cumplimiento del Plan de Mantenimiento de la  Infraestructura TIC.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861849" y="2921916"/>
            <a:ext cx="7209901" cy="570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FII-DIGECOG-TI-004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/>
              </a:rPr>
              <a:t>: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Cantidad de documentación de la infraestructura de la red realizada.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0" name="TextBox 38">
            <a:extLst>
              <a:ext uri="{FF2B5EF4-FFF2-40B4-BE49-F238E27FC236}">
                <a16:creationId xmlns:a16="http://schemas.microsoft.com/office/drawing/2014/main" id="{5E55906F-5AFD-4FDE-A56B-84D2288B83F3}"/>
              </a:ext>
            </a:extLst>
          </p:cNvPr>
          <p:cNvSpPr txBox="1"/>
          <p:nvPr/>
        </p:nvSpPr>
        <p:spPr>
          <a:xfrm>
            <a:off x="2326078" y="864384"/>
            <a:ext cx="7539845" cy="481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7"/>
              </a:lnSpc>
              <a:spcBef>
                <a:spcPct val="0"/>
              </a:spcBef>
              <a:defRPr/>
            </a:pP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Metas POA tercer trimestre del 2025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A2A1477-B8F1-4900-9CC9-2BF117E76EAF}"/>
              </a:ext>
            </a:extLst>
          </p:cNvPr>
          <p:cNvSpPr/>
          <p:nvPr/>
        </p:nvSpPr>
        <p:spPr>
          <a:xfrm>
            <a:off x="3769922" y="3790105"/>
            <a:ext cx="6694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FII-DIGECOG-TI-006: 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/>
              </a:rPr>
              <a:t>Porcentaje de cumplimento del cronograma de desarrollo de sistemas de información para la automatización de los procesos internos.</a:t>
            </a:r>
            <a:endParaRPr lang="es-DO" sz="160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grpSp>
        <p:nvGrpSpPr>
          <p:cNvPr id="31" name="Group 22">
            <a:extLst>
              <a:ext uri="{FF2B5EF4-FFF2-40B4-BE49-F238E27FC236}">
                <a16:creationId xmlns:a16="http://schemas.microsoft.com/office/drawing/2014/main" id="{2347379E-5936-456E-BDED-13B6C96612AE}"/>
              </a:ext>
            </a:extLst>
          </p:cNvPr>
          <p:cNvGrpSpPr/>
          <p:nvPr/>
        </p:nvGrpSpPr>
        <p:grpSpPr>
          <a:xfrm>
            <a:off x="3256891" y="3829756"/>
            <a:ext cx="464078" cy="472458"/>
            <a:chOff x="-853920" y="161983"/>
            <a:chExt cx="1436665" cy="1436665"/>
          </a:xfrm>
        </p:grpSpPr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962AC327-E29F-4D76-88DE-968ED571E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6" name="TextBox 24">
              <a:extLst>
                <a:ext uri="{FF2B5EF4-FFF2-40B4-BE49-F238E27FC236}">
                  <a16:creationId xmlns:a16="http://schemas.microsoft.com/office/drawing/2014/main" id="{027FFE77-3789-48AD-935E-49999FDA4849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697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37" name="Group 22">
            <a:extLst>
              <a:ext uri="{FF2B5EF4-FFF2-40B4-BE49-F238E27FC236}">
                <a16:creationId xmlns:a16="http://schemas.microsoft.com/office/drawing/2014/main" id="{8A18F359-C352-4ABA-AC7B-3A7A39C9CBBA}"/>
              </a:ext>
            </a:extLst>
          </p:cNvPr>
          <p:cNvGrpSpPr/>
          <p:nvPr/>
        </p:nvGrpSpPr>
        <p:grpSpPr>
          <a:xfrm>
            <a:off x="3288123" y="1948441"/>
            <a:ext cx="464078" cy="472458"/>
            <a:chOff x="-853920" y="161983"/>
            <a:chExt cx="1436665" cy="1436665"/>
          </a:xfrm>
        </p:grpSpPr>
        <p:pic>
          <p:nvPicPr>
            <p:cNvPr id="49" name="Picture 23">
              <a:extLst>
                <a:ext uri="{FF2B5EF4-FFF2-40B4-BE49-F238E27FC236}">
                  <a16:creationId xmlns:a16="http://schemas.microsoft.com/office/drawing/2014/main" id="{FE1C0294-0B1B-4C7A-8E0D-4BA3D9ACC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0" name="TextBox 24">
              <a:extLst>
                <a:ext uri="{FF2B5EF4-FFF2-40B4-BE49-F238E27FC236}">
                  <a16:creationId xmlns:a16="http://schemas.microsoft.com/office/drawing/2014/main" id="{DEFCB234-42DA-4006-930C-FF56C836F4D9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697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51" name="Group 22">
            <a:extLst>
              <a:ext uri="{FF2B5EF4-FFF2-40B4-BE49-F238E27FC236}">
                <a16:creationId xmlns:a16="http://schemas.microsoft.com/office/drawing/2014/main" id="{A640A05E-059C-4D34-834F-0062696E1A4B}"/>
              </a:ext>
            </a:extLst>
          </p:cNvPr>
          <p:cNvGrpSpPr/>
          <p:nvPr/>
        </p:nvGrpSpPr>
        <p:grpSpPr>
          <a:xfrm>
            <a:off x="3280571" y="2880152"/>
            <a:ext cx="464078" cy="472458"/>
            <a:chOff x="-853923" y="158282"/>
            <a:chExt cx="1436665" cy="1436665"/>
          </a:xfrm>
        </p:grpSpPr>
        <p:pic>
          <p:nvPicPr>
            <p:cNvPr id="55" name="Picture 23">
              <a:extLst>
                <a:ext uri="{FF2B5EF4-FFF2-40B4-BE49-F238E27FC236}">
                  <a16:creationId xmlns:a16="http://schemas.microsoft.com/office/drawing/2014/main" id="{CFCA4B8C-82A5-4CA8-B70D-5E8AE39FA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3" y="158282"/>
              <a:ext cx="1436665" cy="1436665"/>
            </a:xfrm>
            <a:prstGeom prst="rect">
              <a:avLst/>
            </a:prstGeom>
          </p:spPr>
        </p:pic>
        <p:sp>
          <p:nvSpPr>
            <p:cNvPr id="56" name="TextBox 24">
              <a:extLst>
                <a:ext uri="{FF2B5EF4-FFF2-40B4-BE49-F238E27FC236}">
                  <a16:creationId xmlns:a16="http://schemas.microsoft.com/office/drawing/2014/main" id="{FE62583E-FE4D-44E1-8A03-9C4D1353577C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57" name="Group 22">
            <a:extLst>
              <a:ext uri="{FF2B5EF4-FFF2-40B4-BE49-F238E27FC236}">
                <a16:creationId xmlns:a16="http://schemas.microsoft.com/office/drawing/2014/main" id="{7B43A079-9F60-4AF1-83AE-CB52297CFFFC}"/>
              </a:ext>
            </a:extLst>
          </p:cNvPr>
          <p:cNvGrpSpPr/>
          <p:nvPr/>
        </p:nvGrpSpPr>
        <p:grpSpPr>
          <a:xfrm>
            <a:off x="3259013" y="4779360"/>
            <a:ext cx="464078" cy="472458"/>
            <a:chOff x="-853920" y="161983"/>
            <a:chExt cx="1436665" cy="1436665"/>
          </a:xfrm>
        </p:grpSpPr>
        <p:pic>
          <p:nvPicPr>
            <p:cNvPr id="58" name="Picture 23">
              <a:extLst>
                <a:ext uri="{FF2B5EF4-FFF2-40B4-BE49-F238E27FC236}">
                  <a16:creationId xmlns:a16="http://schemas.microsoft.com/office/drawing/2014/main" id="{8519988E-C911-4988-9BA1-FB9571019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9" name="TextBox 24">
              <a:extLst>
                <a:ext uri="{FF2B5EF4-FFF2-40B4-BE49-F238E27FC236}">
                  <a16:creationId xmlns:a16="http://schemas.microsoft.com/office/drawing/2014/main" id="{96FB3C42-7FB9-47E6-BFAE-931472D11924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697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26C4657F-15F0-4180-BDA7-AD53A50CB287}"/>
              </a:ext>
            </a:extLst>
          </p:cNvPr>
          <p:cNvSpPr/>
          <p:nvPr/>
        </p:nvSpPr>
        <p:spPr>
          <a:xfrm>
            <a:off x="3769923" y="4717153"/>
            <a:ext cx="6844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FII-DIGECOG-TI-007: 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/>
              </a:rPr>
              <a:t>Porcentaje de cumplimento del cronograma de desarrollo de sistemas de información para la automatización de los procesos internos.</a:t>
            </a:r>
            <a:endParaRPr lang="es-DO" sz="1600" dirty="0">
              <a:solidFill>
                <a:srgbClr val="000000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62500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F831A658-2B28-48F2-B96B-6AA086E6994F}"/>
              </a:ext>
            </a:extLst>
          </p:cNvPr>
          <p:cNvGrpSpPr/>
          <p:nvPr/>
        </p:nvGrpSpPr>
        <p:grpSpPr>
          <a:xfrm>
            <a:off x="0" y="-78622"/>
            <a:ext cx="12192000" cy="6858000"/>
            <a:chOff x="0" y="0"/>
            <a:chExt cx="12192000" cy="6858000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D2B4F298-8A83-4FC8-B3D9-51BC083E93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8" t="24402" r="10487" b="23905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8" name="Picture 8">
              <a:extLst>
                <a:ext uri="{FF2B5EF4-FFF2-40B4-BE49-F238E27FC236}">
                  <a16:creationId xmlns:a16="http://schemas.microsoft.com/office/drawing/2014/main" id="{70F4A626-A3EE-498F-8AFC-FF239E3D9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37120" y="39470"/>
              <a:ext cx="1094615" cy="666981"/>
            </a:xfrm>
            <a:prstGeom prst="rect">
              <a:avLst/>
            </a:prstGeom>
          </p:spPr>
        </p:pic>
      </p:grpSp>
      <p:sp>
        <p:nvSpPr>
          <p:cNvPr id="2" name="AutoShape 2"/>
          <p:cNvSpPr/>
          <p:nvPr/>
        </p:nvSpPr>
        <p:spPr>
          <a:xfrm>
            <a:off x="2112401" y="12890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78075" y="4897889"/>
            <a:ext cx="1253659" cy="125365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-55324" y="2236892"/>
            <a:ext cx="3405714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42" normalizeH="0" baseline="0" noProof="0" dirty="0">
                <a:ln>
                  <a:noFill/>
                </a:ln>
                <a:solidFill>
                  <a:srgbClr val="1948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Departamento de Tecnologías de la Información y Comunicación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61849" y="1922921"/>
            <a:ext cx="6364423" cy="570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333"/>
              </a:lnSpc>
              <a:spcBef>
                <a:spcPct val="0"/>
              </a:spcBef>
            </a:pPr>
            <a:r>
              <a:rPr lang="es-ES" sz="1600" b="1" dirty="0">
                <a:latin typeface="Calibri Light" panose="020F0302020204030204"/>
              </a:rPr>
              <a:t>FII-DIGECOG-TI-008: </a:t>
            </a:r>
            <a:r>
              <a:rPr lang="es-ES" sz="1600" dirty="0">
                <a:latin typeface="Calibri Light" panose="020F0302020204030204"/>
              </a:rPr>
              <a:t>Porcentaje de asistencia tecnológica brindada interna y externa, realizadas.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953057" y="2690254"/>
            <a:ext cx="7523800" cy="2618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808104" y="2780094"/>
            <a:ext cx="6585229" cy="570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333"/>
              </a:lnSpc>
              <a:spcBef>
                <a:spcPct val="0"/>
              </a:spcBef>
            </a:pPr>
            <a:r>
              <a:rPr lang="es-ES" sz="1600" b="1" dirty="0">
                <a:solidFill>
                  <a:srgbClr val="000000"/>
                </a:solidFill>
                <a:latin typeface="Calibri Light" panose="020F0302020204030204"/>
              </a:rPr>
              <a:t>FII-DIGECOG-TI-009: 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/>
              </a:rPr>
              <a:t>Nivel de satisfacción de los colaboradores con los servicios TIC, identificado por género</a:t>
            </a:r>
            <a:r>
              <a:rPr lang="es-ES" sz="1600" b="1" dirty="0">
                <a:solidFill>
                  <a:srgbClr val="000000"/>
                </a:solidFill>
                <a:latin typeface="Calibri Light" panose="020F0302020204030204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0" name="TextBox 38">
            <a:extLst>
              <a:ext uri="{FF2B5EF4-FFF2-40B4-BE49-F238E27FC236}">
                <a16:creationId xmlns:a16="http://schemas.microsoft.com/office/drawing/2014/main" id="{5E55906F-5AFD-4FDE-A56B-84D2288B83F3}"/>
              </a:ext>
            </a:extLst>
          </p:cNvPr>
          <p:cNvSpPr txBox="1"/>
          <p:nvPr/>
        </p:nvSpPr>
        <p:spPr>
          <a:xfrm>
            <a:off x="2326078" y="864384"/>
            <a:ext cx="7539845" cy="481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indent="0" algn="ctr" fontAlgn="auto">
              <a:lnSpc>
                <a:spcPts val="39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Metas POA tercer trimestre del 2025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A2A1477-B8F1-4900-9CC9-2BF117E76EAF}"/>
              </a:ext>
            </a:extLst>
          </p:cNvPr>
          <p:cNvSpPr/>
          <p:nvPr/>
        </p:nvSpPr>
        <p:spPr>
          <a:xfrm>
            <a:off x="3752201" y="3629402"/>
            <a:ext cx="66948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FII-DIGECOG-TI-011: 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/>
              </a:rPr>
              <a:t>Cantidad de revalidación de los perfiles de usuarios en las diferentes plataformas.</a:t>
            </a:r>
            <a:endParaRPr lang="es-DO" sz="160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grpSp>
        <p:nvGrpSpPr>
          <p:cNvPr id="31" name="Group 22">
            <a:extLst>
              <a:ext uri="{FF2B5EF4-FFF2-40B4-BE49-F238E27FC236}">
                <a16:creationId xmlns:a16="http://schemas.microsoft.com/office/drawing/2014/main" id="{2347379E-5936-456E-BDED-13B6C96612AE}"/>
              </a:ext>
            </a:extLst>
          </p:cNvPr>
          <p:cNvGrpSpPr/>
          <p:nvPr/>
        </p:nvGrpSpPr>
        <p:grpSpPr>
          <a:xfrm>
            <a:off x="3257422" y="3705348"/>
            <a:ext cx="464078" cy="472458"/>
            <a:chOff x="-853920" y="161983"/>
            <a:chExt cx="1436665" cy="1436665"/>
          </a:xfrm>
        </p:grpSpPr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962AC327-E29F-4D76-88DE-968ED571E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6" name="TextBox 24">
              <a:extLst>
                <a:ext uri="{FF2B5EF4-FFF2-40B4-BE49-F238E27FC236}">
                  <a16:creationId xmlns:a16="http://schemas.microsoft.com/office/drawing/2014/main" id="{027FFE77-3789-48AD-935E-49999FDA4849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37" name="Group 22">
            <a:extLst>
              <a:ext uri="{FF2B5EF4-FFF2-40B4-BE49-F238E27FC236}">
                <a16:creationId xmlns:a16="http://schemas.microsoft.com/office/drawing/2014/main" id="{8A18F359-C352-4ABA-AC7B-3A7A39C9CBBA}"/>
              </a:ext>
            </a:extLst>
          </p:cNvPr>
          <p:cNvGrpSpPr/>
          <p:nvPr/>
        </p:nvGrpSpPr>
        <p:grpSpPr>
          <a:xfrm>
            <a:off x="3288123" y="1948441"/>
            <a:ext cx="464078" cy="472458"/>
            <a:chOff x="-853920" y="161983"/>
            <a:chExt cx="1436665" cy="1436665"/>
          </a:xfrm>
        </p:grpSpPr>
        <p:pic>
          <p:nvPicPr>
            <p:cNvPr id="49" name="Picture 23">
              <a:extLst>
                <a:ext uri="{FF2B5EF4-FFF2-40B4-BE49-F238E27FC236}">
                  <a16:creationId xmlns:a16="http://schemas.microsoft.com/office/drawing/2014/main" id="{FE1C0294-0B1B-4C7A-8E0D-4BA3D9ACC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0" name="TextBox 24">
              <a:extLst>
                <a:ext uri="{FF2B5EF4-FFF2-40B4-BE49-F238E27FC236}">
                  <a16:creationId xmlns:a16="http://schemas.microsoft.com/office/drawing/2014/main" id="{DEFCB234-42DA-4006-930C-FF56C836F4D9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697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51" name="Group 22">
            <a:extLst>
              <a:ext uri="{FF2B5EF4-FFF2-40B4-BE49-F238E27FC236}">
                <a16:creationId xmlns:a16="http://schemas.microsoft.com/office/drawing/2014/main" id="{A640A05E-059C-4D34-834F-0062696E1A4B}"/>
              </a:ext>
            </a:extLst>
          </p:cNvPr>
          <p:cNvGrpSpPr/>
          <p:nvPr/>
        </p:nvGrpSpPr>
        <p:grpSpPr>
          <a:xfrm>
            <a:off x="3257422" y="2821187"/>
            <a:ext cx="464078" cy="472458"/>
            <a:chOff x="-853923" y="158282"/>
            <a:chExt cx="1436665" cy="1436665"/>
          </a:xfrm>
        </p:grpSpPr>
        <p:pic>
          <p:nvPicPr>
            <p:cNvPr id="55" name="Picture 23">
              <a:extLst>
                <a:ext uri="{FF2B5EF4-FFF2-40B4-BE49-F238E27FC236}">
                  <a16:creationId xmlns:a16="http://schemas.microsoft.com/office/drawing/2014/main" id="{CFCA4B8C-82A5-4CA8-B70D-5E8AE39FA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3" y="158282"/>
              <a:ext cx="1436665" cy="1436665"/>
            </a:xfrm>
            <a:prstGeom prst="rect">
              <a:avLst/>
            </a:prstGeom>
          </p:spPr>
        </p:pic>
        <p:sp>
          <p:nvSpPr>
            <p:cNvPr id="56" name="TextBox 24">
              <a:extLst>
                <a:ext uri="{FF2B5EF4-FFF2-40B4-BE49-F238E27FC236}">
                  <a16:creationId xmlns:a16="http://schemas.microsoft.com/office/drawing/2014/main" id="{FE62583E-FE4D-44E1-8A03-9C4D1353577C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88%</a:t>
              </a:r>
            </a:p>
          </p:txBody>
        </p:sp>
      </p:grpSp>
      <p:grpSp>
        <p:nvGrpSpPr>
          <p:cNvPr id="57" name="Group 22">
            <a:extLst>
              <a:ext uri="{FF2B5EF4-FFF2-40B4-BE49-F238E27FC236}">
                <a16:creationId xmlns:a16="http://schemas.microsoft.com/office/drawing/2014/main" id="{7B43A079-9F60-4AF1-83AE-CB52297CFFFC}"/>
              </a:ext>
            </a:extLst>
          </p:cNvPr>
          <p:cNvGrpSpPr/>
          <p:nvPr/>
        </p:nvGrpSpPr>
        <p:grpSpPr>
          <a:xfrm>
            <a:off x="3257422" y="4533671"/>
            <a:ext cx="464078" cy="472458"/>
            <a:chOff x="-853920" y="161983"/>
            <a:chExt cx="1436665" cy="1436665"/>
          </a:xfrm>
        </p:grpSpPr>
        <p:pic>
          <p:nvPicPr>
            <p:cNvPr id="58" name="Picture 23">
              <a:extLst>
                <a:ext uri="{FF2B5EF4-FFF2-40B4-BE49-F238E27FC236}">
                  <a16:creationId xmlns:a16="http://schemas.microsoft.com/office/drawing/2014/main" id="{8519988E-C911-4988-9BA1-FB9571019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9" name="TextBox 24">
              <a:extLst>
                <a:ext uri="{FF2B5EF4-FFF2-40B4-BE49-F238E27FC236}">
                  <a16:creationId xmlns:a16="http://schemas.microsoft.com/office/drawing/2014/main" id="{96FB3C42-7FB9-47E6-BFAE-931472D11924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697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26C4657F-15F0-4180-BDA7-AD53A50CB287}"/>
              </a:ext>
            </a:extLst>
          </p:cNvPr>
          <p:cNvSpPr/>
          <p:nvPr/>
        </p:nvSpPr>
        <p:spPr>
          <a:xfrm>
            <a:off x="3769923" y="4585234"/>
            <a:ext cx="6779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FII-DIGECOG-TI-012: 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/>
              </a:rPr>
              <a:t>Porcentaje de accesos otorgados a la infraestructura TIC.</a:t>
            </a:r>
            <a:endParaRPr lang="es-DO" sz="160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grpSp>
        <p:nvGrpSpPr>
          <p:cNvPr id="30" name="Group 22">
            <a:extLst>
              <a:ext uri="{FF2B5EF4-FFF2-40B4-BE49-F238E27FC236}">
                <a16:creationId xmlns:a16="http://schemas.microsoft.com/office/drawing/2014/main" id="{BF981688-14E7-4BA0-879B-36EC5BC1C0AB}"/>
              </a:ext>
            </a:extLst>
          </p:cNvPr>
          <p:cNvGrpSpPr/>
          <p:nvPr/>
        </p:nvGrpSpPr>
        <p:grpSpPr>
          <a:xfrm>
            <a:off x="3266150" y="5288487"/>
            <a:ext cx="464078" cy="472458"/>
            <a:chOff x="-853920" y="161983"/>
            <a:chExt cx="1436665" cy="1436665"/>
          </a:xfrm>
        </p:grpSpPr>
        <p:pic>
          <p:nvPicPr>
            <p:cNvPr id="34" name="Picture 23">
              <a:extLst>
                <a:ext uri="{FF2B5EF4-FFF2-40B4-BE49-F238E27FC236}">
                  <a16:creationId xmlns:a16="http://schemas.microsoft.com/office/drawing/2014/main" id="{22B20C9E-4F67-4788-BA5B-440557EE9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9" name="TextBox 24">
              <a:extLst>
                <a:ext uri="{FF2B5EF4-FFF2-40B4-BE49-F238E27FC236}">
                  <a16:creationId xmlns:a16="http://schemas.microsoft.com/office/drawing/2014/main" id="{06ACD5AF-FF2A-4F8B-AEEA-A71DAE97AF18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13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Lovelo Bold"/>
                <a:ea typeface="+mn-ea"/>
                <a:cs typeface="+mn-cs"/>
              </a:endParaRPr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E45B71C5-CC82-4F1E-99C9-B04BAA118A10}"/>
              </a:ext>
            </a:extLst>
          </p:cNvPr>
          <p:cNvSpPr/>
          <p:nvPr/>
        </p:nvSpPr>
        <p:spPr>
          <a:xfrm>
            <a:off x="3769923" y="5272147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DO" dirty="0"/>
              <a:t>FII-DIGECOG-TI-013: </a:t>
            </a:r>
            <a:r>
              <a:rPr lang="es-DO" sz="1600" dirty="0">
                <a:solidFill>
                  <a:srgbClr val="000000"/>
                </a:solidFill>
                <a:latin typeface="Calibri Light" panose="020F0302020204030204"/>
              </a:rPr>
              <a:t>Número de respaldo de la información digital de la DIGECOG realizado.</a:t>
            </a:r>
          </a:p>
        </p:txBody>
      </p:sp>
    </p:spTree>
    <p:extLst>
      <p:ext uri="{BB962C8B-B14F-4D97-AF65-F5344CB8AC3E}">
        <p14:creationId xmlns:p14="http://schemas.microsoft.com/office/powerpoint/2010/main" val="2307929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646909"/>
              </p:ext>
            </p:extLst>
          </p:nvPr>
        </p:nvGraphicFramePr>
        <p:xfrm>
          <a:off x="1172371" y="1409161"/>
          <a:ext cx="9288455" cy="2512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 programada T2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Abril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Mayo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Junio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FII-DIGECOG-DC-001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cumplimiento del plan de comunicación institucional.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FII-DIGECOG-DC-003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ejecución del plan de redes sociales según Nortic E-1.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FII-DIGECOG-DC-004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ejecución del programa responsabilidad social.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indicadores medidos</a:t>
                      </a:r>
                      <a:r>
                        <a:rPr lang="es-ES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T2: 3</a:t>
                      </a: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95968D1-E0E0-4773-88EF-045B33234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703" y="3921433"/>
            <a:ext cx="974018" cy="77412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0666F-0E18-4660-87C1-43DD9C2B0046}"/>
              </a:ext>
            </a:extLst>
          </p:cNvPr>
          <p:cNvSpPr txBox="1"/>
          <p:nvPr/>
        </p:nvSpPr>
        <p:spPr>
          <a:xfrm>
            <a:off x="7407558" y="4178533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Efectividad Departamento </a:t>
            </a:r>
            <a:endParaRPr kumimoji="0" lang="es-D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917071" y="690396"/>
            <a:ext cx="600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Departamento de Comunicaciones</a:t>
            </a:r>
          </a:p>
        </p:txBody>
      </p:sp>
    </p:spTree>
    <p:extLst>
      <p:ext uri="{BB962C8B-B14F-4D97-AF65-F5344CB8AC3E}">
        <p14:creationId xmlns:p14="http://schemas.microsoft.com/office/powerpoint/2010/main" val="877211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o 38">
            <a:extLst>
              <a:ext uri="{FF2B5EF4-FFF2-40B4-BE49-F238E27FC236}">
                <a16:creationId xmlns:a16="http://schemas.microsoft.com/office/drawing/2014/main" id="{5AB0FBF8-2263-4037-992B-4E5CA1AFEBBA}"/>
              </a:ext>
            </a:extLst>
          </p:cNvPr>
          <p:cNvGrpSpPr/>
          <p:nvPr/>
        </p:nvGrpSpPr>
        <p:grpSpPr>
          <a:xfrm>
            <a:off x="167005" y="79308"/>
            <a:ext cx="12192000" cy="6858000"/>
            <a:chOff x="0" y="0"/>
            <a:chExt cx="12192000" cy="6858000"/>
          </a:xfrm>
        </p:grpSpPr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1CBF85A8-4518-4F32-91F7-08263121B0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8" t="24402" r="10487" b="23905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1" name="Picture 8">
              <a:extLst>
                <a:ext uri="{FF2B5EF4-FFF2-40B4-BE49-F238E27FC236}">
                  <a16:creationId xmlns:a16="http://schemas.microsoft.com/office/drawing/2014/main" id="{043A86F1-CEDD-4D8F-A45E-79098CEED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37120" y="39470"/>
              <a:ext cx="1094615" cy="666981"/>
            </a:xfrm>
            <a:prstGeom prst="rect">
              <a:avLst/>
            </a:prstGeom>
          </p:spPr>
        </p:pic>
      </p:grpSp>
      <p:sp>
        <p:nvSpPr>
          <p:cNvPr id="2" name="AutoShape 2"/>
          <p:cNvSpPr/>
          <p:nvPr/>
        </p:nvSpPr>
        <p:spPr>
          <a:xfrm>
            <a:off x="1996413" y="128591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78069" y="4897884"/>
            <a:ext cx="1274316" cy="127431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-154951" y="2756423"/>
            <a:ext cx="3405714" cy="954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45" normalizeH="0" baseline="0" noProof="0" dirty="0" err="1">
                <a:ln>
                  <a:noFill/>
                </a:ln>
                <a:solidFill>
                  <a:srgbClr val="1948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Departamento</a:t>
            </a:r>
            <a:r>
              <a:rPr kumimoji="0" lang="en-US" sz="3000" b="1" i="0" u="none" strike="noStrike" kern="1200" cap="none" spc="45" normalizeH="0" baseline="0" noProof="0" dirty="0">
                <a:ln>
                  <a:noFill/>
                </a:ln>
                <a:solidFill>
                  <a:srgbClr val="1948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45" normalizeH="0" baseline="0" noProof="0" dirty="0" err="1">
                <a:ln>
                  <a:noFill/>
                </a:ln>
                <a:solidFill>
                  <a:srgbClr val="1948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Comunicación</a:t>
            </a:r>
            <a:endParaRPr kumimoji="0" lang="en-US" sz="3000" b="1" i="0" u="none" strike="noStrike" kern="1200" cap="none" spc="45" normalizeH="0" baseline="0" noProof="0" dirty="0">
              <a:ln>
                <a:noFill/>
              </a:ln>
              <a:solidFill>
                <a:srgbClr val="19486A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740020" y="2154537"/>
            <a:ext cx="6360713" cy="525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053"/>
              </a:lnSpc>
              <a:spcBef>
                <a:spcPct val="0"/>
              </a:spcBef>
            </a:pPr>
            <a:r>
              <a:rPr lang="es-ES" sz="1600" b="1" dirty="0">
                <a:solidFill>
                  <a:srgbClr val="000000"/>
                </a:solidFill>
                <a:latin typeface="Calibri Light" panose="020F0302020204030204"/>
              </a:rPr>
              <a:t>FII-DIGECOG-DC-001: 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/>
              </a:rPr>
              <a:t>Porcentaje de cumplimiento del plan de comunicación institucional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740021" y="3777444"/>
            <a:ext cx="6461472" cy="794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053"/>
              </a:lnSpc>
              <a:spcBef>
                <a:spcPct val="0"/>
              </a:spcBef>
            </a:pPr>
            <a:endParaRPr lang="es-ES" sz="1600" b="1" dirty="0">
              <a:solidFill>
                <a:srgbClr val="000000"/>
              </a:solidFill>
              <a:latin typeface="Calibri Light" panose="020F0302020204030204"/>
            </a:endParaRPr>
          </a:p>
          <a:p>
            <a:pPr lvl="0">
              <a:lnSpc>
                <a:spcPts val="2053"/>
              </a:lnSpc>
              <a:spcBef>
                <a:spcPct val="0"/>
              </a:spcBef>
            </a:pPr>
            <a:r>
              <a:rPr lang="es-ES" sz="1600" b="1" dirty="0">
                <a:solidFill>
                  <a:srgbClr val="000000"/>
                </a:solidFill>
                <a:latin typeface="Calibri Light" panose="020F0302020204030204"/>
              </a:rPr>
              <a:t>FII-DIGECOG-DC-003: 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/>
              </a:rPr>
              <a:t>Porcentaje de ejecución del plan de redes sociales según </a:t>
            </a:r>
            <a:r>
              <a:rPr lang="es-ES" sz="1600" dirty="0" err="1">
                <a:solidFill>
                  <a:srgbClr val="000000"/>
                </a:solidFill>
                <a:latin typeface="Calibri Light" panose="020F0302020204030204"/>
              </a:rPr>
              <a:t>Nortic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/>
              </a:rPr>
              <a:t> E-1.</a:t>
            </a:r>
            <a:endParaRPr lang="en-US" sz="160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665912" y="5046690"/>
            <a:ext cx="7231727" cy="256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053"/>
              </a:lnSpc>
              <a:spcBef>
                <a:spcPct val="0"/>
              </a:spcBef>
              <a:defRPr/>
            </a:pPr>
            <a:r>
              <a:rPr lang="en-US" sz="1600" b="1" dirty="0">
                <a:solidFill>
                  <a:srgbClr val="000000"/>
                </a:solidFill>
                <a:latin typeface="Calibri Light" panose="020F0302020204030204"/>
              </a:rPr>
              <a:t>FII-DIGECOG-DC-004: 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/>
              </a:rPr>
              <a:t>Porcentaje de ejecución del programa responsabilidad social.</a:t>
            </a:r>
            <a:endParaRPr lang="en-US" sz="160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C77D2D3E-257E-4BA7-A420-8241126B4DFD}"/>
              </a:ext>
            </a:extLst>
          </p:cNvPr>
          <p:cNvSpPr/>
          <p:nvPr/>
        </p:nvSpPr>
        <p:spPr>
          <a:xfrm>
            <a:off x="3665912" y="3192669"/>
            <a:ext cx="69089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b="1" dirty="0">
                <a:solidFill>
                  <a:srgbClr val="000000"/>
                </a:solidFill>
                <a:latin typeface="Calibri Light" panose="020F0302020204030204"/>
              </a:rPr>
              <a:t>FII-DIGECOG-DC-002: 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/>
              </a:rPr>
              <a:t>Porcentaje de satisfacción con la comunicación interna</a:t>
            </a:r>
            <a:r>
              <a:rPr lang="es-ES" sz="1600" b="1" dirty="0">
                <a:solidFill>
                  <a:srgbClr val="000000"/>
                </a:solidFill>
                <a:latin typeface="Calibri Light" panose="020F0302020204030204"/>
              </a:rPr>
              <a:t>.</a:t>
            </a:r>
            <a:endParaRPr lang="es-DO" sz="160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F77A1520-D83F-4FDE-BB44-D5B7F9F550CB}"/>
              </a:ext>
            </a:extLst>
          </p:cNvPr>
          <p:cNvSpPr txBox="1"/>
          <p:nvPr/>
        </p:nvSpPr>
        <p:spPr>
          <a:xfrm>
            <a:off x="2326078" y="864384"/>
            <a:ext cx="7539845" cy="481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indent="0" algn="ctr" fontAlgn="auto">
              <a:lnSpc>
                <a:spcPts val="39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Metas POA tercer trimestre del 2025</a:t>
            </a:r>
          </a:p>
        </p:txBody>
      </p:sp>
      <p:grpSp>
        <p:nvGrpSpPr>
          <p:cNvPr id="33" name="Group 22">
            <a:extLst>
              <a:ext uri="{FF2B5EF4-FFF2-40B4-BE49-F238E27FC236}">
                <a16:creationId xmlns:a16="http://schemas.microsoft.com/office/drawing/2014/main" id="{E4A2AD0B-81C8-4B2A-B8B5-E0D14E9CAAB8}"/>
              </a:ext>
            </a:extLst>
          </p:cNvPr>
          <p:cNvGrpSpPr/>
          <p:nvPr/>
        </p:nvGrpSpPr>
        <p:grpSpPr>
          <a:xfrm>
            <a:off x="3142291" y="2154537"/>
            <a:ext cx="464078" cy="472458"/>
            <a:chOff x="-853920" y="161983"/>
            <a:chExt cx="1436665" cy="1436665"/>
          </a:xfrm>
        </p:grpSpPr>
        <p:pic>
          <p:nvPicPr>
            <p:cNvPr id="34" name="Picture 23">
              <a:extLst>
                <a:ext uri="{FF2B5EF4-FFF2-40B4-BE49-F238E27FC236}">
                  <a16:creationId xmlns:a16="http://schemas.microsoft.com/office/drawing/2014/main" id="{F51D6670-B0D4-442D-B6F6-4F8B6D82C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5" name="TextBox 24">
              <a:extLst>
                <a:ext uri="{FF2B5EF4-FFF2-40B4-BE49-F238E27FC236}">
                  <a16:creationId xmlns:a16="http://schemas.microsoft.com/office/drawing/2014/main" id="{457A049B-6E2D-4073-9E62-B8075970606C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697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36" name="Group 22">
            <a:extLst>
              <a:ext uri="{FF2B5EF4-FFF2-40B4-BE49-F238E27FC236}">
                <a16:creationId xmlns:a16="http://schemas.microsoft.com/office/drawing/2014/main" id="{65BAFDAB-EF0E-489E-8CF9-95E76CADA74B}"/>
              </a:ext>
            </a:extLst>
          </p:cNvPr>
          <p:cNvGrpSpPr/>
          <p:nvPr/>
        </p:nvGrpSpPr>
        <p:grpSpPr>
          <a:xfrm>
            <a:off x="3108641" y="3139115"/>
            <a:ext cx="464078" cy="472458"/>
            <a:chOff x="-853920" y="161983"/>
            <a:chExt cx="1436665" cy="1436665"/>
          </a:xfrm>
        </p:grpSpPr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6E47DBBC-5ECD-4D6F-8C78-5675F67C4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8" name="TextBox 24">
              <a:extLst>
                <a:ext uri="{FF2B5EF4-FFF2-40B4-BE49-F238E27FC236}">
                  <a16:creationId xmlns:a16="http://schemas.microsoft.com/office/drawing/2014/main" id="{FC6A2389-6BCC-48F8-B52B-2AA636B55C66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62" name="Group 22">
            <a:extLst>
              <a:ext uri="{FF2B5EF4-FFF2-40B4-BE49-F238E27FC236}">
                <a16:creationId xmlns:a16="http://schemas.microsoft.com/office/drawing/2014/main" id="{7391F765-3F66-400B-88C3-6EDF11580908}"/>
              </a:ext>
            </a:extLst>
          </p:cNvPr>
          <p:cNvGrpSpPr/>
          <p:nvPr/>
        </p:nvGrpSpPr>
        <p:grpSpPr>
          <a:xfrm>
            <a:off x="3100891" y="5017159"/>
            <a:ext cx="464078" cy="472458"/>
            <a:chOff x="-853920" y="161983"/>
            <a:chExt cx="1436665" cy="1436665"/>
          </a:xfrm>
        </p:grpSpPr>
        <p:pic>
          <p:nvPicPr>
            <p:cNvPr id="63" name="Picture 23">
              <a:extLst>
                <a:ext uri="{FF2B5EF4-FFF2-40B4-BE49-F238E27FC236}">
                  <a16:creationId xmlns:a16="http://schemas.microsoft.com/office/drawing/2014/main" id="{4A16DB3D-A1CD-4C29-BD8C-764C210F4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64" name="TextBox 24">
              <a:extLst>
                <a:ext uri="{FF2B5EF4-FFF2-40B4-BE49-F238E27FC236}">
                  <a16:creationId xmlns:a16="http://schemas.microsoft.com/office/drawing/2014/main" id="{264878E5-766F-4E80-A5E8-4F8A29212823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100%</a:t>
              </a:r>
            </a:p>
          </p:txBody>
        </p:sp>
      </p:grpSp>
      <p:grpSp>
        <p:nvGrpSpPr>
          <p:cNvPr id="42" name="Group 22">
            <a:extLst>
              <a:ext uri="{FF2B5EF4-FFF2-40B4-BE49-F238E27FC236}">
                <a16:creationId xmlns:a16="http://schemas.microsoft.com/office/drawing/2014/main" id="{4681BF9C-DDA0-4981-88F6-D86F2DA1516E}"/>
              </a:ext>
            </a:extLst>
          </p:cNvPr>
          <p:cNvGrpSpPr/>
          <p:nvPr/>
        </p:nvGrpSpPr>
        <p:grpSpPr>
          <a:xfrm>
            <a:off x="3138412" y="4123693"/>
            <a:ext cx="464078" cy="472458"/>
            <a:chOff x="-853920" y="161983"/>
            <a:chExt cx="1436665" cy="1436665"/>
          </a:xfrm>
        </p:grpSpPr>
        <p:pic>
          <p:nvPicPr>
            <p:cNvPr id="43" name="Picture 23">
              <a:extLst>
                <a:ext uri="{FF2B5EF4-FFF2-40B4-BE49-F238E27FC236}">
                  <a16:creationId xmlns:a16="http://schemas.microsoft.com/office/drawing/2014/main" id="{0CD82D7B-838B-44EC-81D0-22B06B137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4" name="TextBox 24">
              <a:extLst>
                <a:ext uri="{FF2B5EF4-FFF2-40B4-BE49-F238E27FC236}">
                  <a16:creationId xmlns:a16="http://schemas.microsoft.com/office/drawing/2014/main" id="{A0B1D7BF-DB6D-4F67-BCC1-F4A3F9CE49F6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5650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567D0A-B77A-4BB1-912B-921C10430EED}"/>
              </a:ext>
            </a:extLst>
          </p:cNvPr>
          <p:cNvSpPr txBox="1"/>
          <p:nvPr/>
        </p:nvSpPr>
        <p:spPr>
          <a:xfrm>
            <a:off x="2654300" y="959260"/>
            <a:ext cx="5901266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Monitoreo segundo trimestre </a:t>
            </a:r>
            <a:r>
              <a:rPr lang="es-ES" sz="3200" b="1" dirty="0">
                <a:solidFill>
                  <a:srgbClr val="5B9BD5">
                    <a:lumMod val="50000"/>
                  </a:srgbClr>
                </a:solidFill>
                <a:cs typeface="Times New Roman" panose="02020603050405020304" pitchFamily="18" charset="0"/>
              </a:rPr>
              <a:t>Plan Operativo Anual (POA) 2025 </a:t>
            </a:r>
            <a:endParaRPr lang="es-DO" sz="32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A035F7C-FCB0-44AC-8ED7-C57ACFC0DFCF}"/>
              </a:ext>
            </a:extLst>
          </p:cNvPr>
          <p:cNvSpPr txBox="1"/>
          <p:nvPr/>
        </p:nvSpPr>
        <p:spPr>
          <a:xfrm>
            <a:off x="1297663" y="2548653"/>
            <a:ext cx="9241072" cy="256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dirty="0"/>
              <a:t>Durante el </a:t>
            </a:r>
            <a:r>
              <a:rPr lang="es-ES" sz="1600" b="1" dirty="0"/>
              <a:t>2do. trimestre</a:t>
            </a:r>
            <a:r>
              <a:rPr lang="es-ES" sz="1600" dirty="0"/>
              <a:t>, la Digecog presenta un </a:t>
            </a:r>
            <a:r>
              <a:rPr lang="es-ES" sz="1600" b="1" dirty="0"/>
              <a:t>98.40 % de efectividad institucional, </a:t>
            </a:r>
            <a:r>
              <a:rPr lang="es-ES" sz="1600" dirty="0"/>
              <a:t>por resultados satisfactorios en la ejecución de todas las actividades e indicadores definidos en el </a:t>
            </a:r>
            <a:r>
              <a:rPr lang="es-ES" sz="1600" b="1" dirty="0"/>
              <a:t>Plan Operativo Anual (POA) 2025.</a:t>
            </a:r>
            <a:endParaRPr lang="es-ES" sz="1600" dirty="0"/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dirty="0"/>
              <a:t>Sobre el porcentaje por alcanzar, según los reportes del SISMEP y tableros de mando, cuatro (04) departamentos tiene actividades y/o indicadores en proceso de ejecución. En tal sentido, se estará realizando el seguimiento correspondiente, a fin de asegurar la recolección y presentación completa de las evidencias que respalden su ejecución. </a:t>
            </a: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dirty="0"/>
              <a:t>Estos resultados muestran la transparencia y responsabilidad con la que las Direcciones y Departamentos han asumido los diferentes compromisos plasmados en los POA.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1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144272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586561"/>
              </p:ext>
            </p:extLst>
          </p:nvPr>
        </p:nvGraphicFramePr>
        <p:xfrm>
          <a:off x="1202267" y="1339002"/>
          <a:ext cx="9258559" cy="3658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6379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09326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659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29212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5765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1279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936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 programada T2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93624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Abril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Mayo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Junio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618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FII-DIGECOG-DJ-001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acuerdos interinstitucionales elaborados y monitoreados. 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64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FII-DIGECOG-DJ-003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auditorías de cumplimiento legal.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5618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FII-DIGECOG-DJ-006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procesos de compras y contrataciones realizados oportunamente.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525511"/>
                  </a:ext>
                </a:extLst>
              </a:tr>
              <a:tr h="5618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FII-DIGECOG-DJ-007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contratos y adendas elaborados, notariados o renovados.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766512"/>
                  </a:ext>
                </a:extLst>
              </a:tr>
              <a:tr h="64150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FII-DIGECOG-DJ-008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Porcentajes de asesorías y procesos legales en respuesta a requerimientos de las áreas.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endParaRPr lang="es-DO" dirty="0">
                        <a:solidFill>
                          <a:schemeClr val="tx1"/>
                        </a:solidFill>
                      </a:endParaRPr>
                    </a:p>
                  </a:txBody>
                  <a:tcPr marL="9445" marR="9445" marT="1800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274041"/>
                  </a:ext>
                </a:extLst>
              </a:tr>
              <a:tr h="48792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indicadores medidos</a:t>
                      </a:r>
                      <a:r>
                        <a:rPr lang="es-ES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T2: 5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807594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917071" y="690396"/>
            <a:ext cx="658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Departamento Jurídico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F9C73E6-323F-4016-A50E-4632E8994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38" y="5254669"/>
            <a:ext cx="2048434" cy="32921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FC40D33-F941-4F8E-B0BA-0C0168B8B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82" y="5055581"/>
            <a:ext cx="97544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13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o 38">
            <a:extLst>
              <a:ext uri="{FF2B5EF4-FFF2-40B4-BE49-F238E27FC236}">
                <a16:creationId xmlns:a16="http://schemas.microsoft.com/office/drawing/2014/main" id="{5AB0FBF8-2263-4037-992B-4E5CA1AFEBBA}"/>
              </a:ext>
            </a:extLst>
          </p:cNvPr>
          <p:cNvGrpSpPr/>
          <p:nvPr/>
        </p:nvGrpSpPr>
        <p:grpSpPr>
          <a:xfrm>
            <a:off x="174554" y="95218"/>
            <a:ext cx="12192000" cy="6858000"/>
            <a:chOff x="0" y="0"/>
            <a:chExt cx="12192000" cy="6858000"/>
          </a:xfrm>
        </p:grpSpPr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1CBF85A8-4518-4F32-91F7-08263121B0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8" t="24402" r="10487" b="23905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1" name="Picture 8">
              <a:extLst>
                <a:ext uri="{FF2B5EF4-FFF2-40B4-BE49-F238E27FC236}">
                  <a16:creationId xmlns:a16="http://schemas.microsoft.com/office/drawing/2014/main" id="{043A86F1-CEDD-4D8F-A45E-79098CEED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37120" y="39470"/>
              <a:ext cx="1094615" cy="666981"/>
            </a:xfrm>
            <a:prstGeom prst="rect">
              <a:avLst/>
            </a:prstGeom>
          </p:spPr>
        </p:pic>
      </p:grpSp>
      <p:sp>
        <p:nvSpPr>
          <p:cNvPr id="2" name="AutoShape 2"/>
          <p:cNvSpPr/>
          <p:nvPr/>
        </p:nvSpPr>
        <p:spPr>
          <a:xfrm>
            <a:off x="1996413" y="128591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78069" y="4897884"/>
            <a:ext cx="1274316" cy="127431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-154951" y="2756423"/>
            <a:ext cx="3405714" cy="954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45" normalizeH="0" baseline="0" noProof="0" dirty="0">
                <a:ln>
                  <a:noFill/>
                </a:ln>
                <a:solidFill>
                  <a:srgbClr val="1948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Departamento Jurídico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76334" y="2088526"/>
            <a:ext cx="6360713" cy="525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FII-DIGECOG-DJ-001 :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Porcentaje de acuerdos interinstitucionales elaborados y monitoreados.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676334" y="3698145"/>
            <a:ext cx="7950125" cy="256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FII-DIGECOG-DJ-003</a:t>
            </a:r>
            <a:r>
              <a:rPr kumimoji="0" lang="es-ES" sz="146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/>
              </a:rPr>
              <a:t>Cantidad de auditorías de cumplimiento legal. </a:t>
            </a:r>
            <a:endParaRPr lang="en-US" sz="160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676335" y="4331318"/>
            <a:ext cx="7169466" cy="525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053"/>
              </a:lnSpc>
              <a:spcBef>
                <a:spcPct val="0"/>
              </a:spcBef>
              <a:defRPr/>
            </a:pPr>
            <a:r>
              <a:rPr lang="en-US" sz="1600" b="1" dirty="0">
                <a:solidFill>
                  <a:srgbClr val="000000"/>
                </a:solidFill>
                <a:latin typeface="Calibri Light" panose="020F0302020204030204"/>
              </a:rPr>
              <a:t>FII-DIGECOG-DJ-004</a:t>
            </a:r>
            <a:r>
              <a:rPr lang="en-US" sz="2000" b="1" dirty="0">
                <a:solidFill>
                  <a:srgbClr val="000000"/>
                </a:solidFill>
                <a:latin typeface="Calibri Light" panose="020F0302020204030204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Calibri Light" panose="020F0302020204030204"/>
              </a:rPr>
              <a:t>Cantidad de leyes, reglamentos, decretos, procedimientos divulgados.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676334" y="5007503"/>
            <a:ext cx="7311072" cy="790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053"/>
              </a:lnSpc>
              <a:spcBef>
                <a:spcPct val="0"/>
              </a:spcBef>
            </a:pPr>
            <a:endParaRPr lang="es-ES" sz="1466" b="1" dirty="0">
              <a:solidFill>
                <a:srgbClr val="000000"/>
              </a:solidFill>
              <a:latin typeface="Calibri Light" panose="020F0302020204030204"/>
            </a:endParaRPr>
          </a:p>
          <a:p>
            <a:pPr lvl="0">
              <a:lnSpc>
                <a:spcPts val="2053"/>
              </a:lnSpc>
              <a:spcBef>
                <a:spcPct val="0"/>
              </a:spcBef>
            </a:pPr>
            <a:r>
              <a:rPr lang="es-ES" sz="1600" b="1" dirty="0">
                <a:solidFill>
                  <a:srgbClr val="000000"/>
                </a:solidFill>
                <a:latin typeface="Calibri Light" panose="020F0302020204030204"/>
              </a:rPr>
              <a:t>FII-DIGECOG-DJ-005: 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/>
              </a:rPr>
              <a:t>Cantidad de capítulos 1, sobre marco legal del Estado de Recaudación e Inversión de las Rentas (ERIR).</a:t>
            </a:r>
            <a:endParaRPr lang="en-US" sz="160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C77D2D3E-257E-4BA7-A420-8241126B4DFD}"/>
              </a:ext>
            </a:extLst>
          </p:cNvPr>
          <p:cNvSpPr/>
          <p:nvPr/>
        </p:nvSpPr>
        <p:spPr>
          <a:xfrm>
            <a:off x="3609948" y="2815816"/>
            <a:ext cx="7443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srgbClr val="000000"/>
                </a:solidFill>
                <a:latin typeface="Calibri Light" panose="020F0302020204030204"/>
              </a:rPr>
              <a:t>FII-DIGECOG-DJ-002:</a:t>
            </a:r>
            <a:r>
              <a:rPr kumimoji="0" lang="es-ES" sz="146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/>
              </a:rPr>
              <a:t>Porcentaje de avance en la implementación del programa de cumplimiento regulatorio o compliance. </a:t>
            </a:r>
            <a:endParaRPr lang="es-DO" sz="160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F77A1520-D83F-4FDE-BB44-D5B7F9F550CB}"/>
              </a:ext>
            </a:extLst>
          </p:cNvPr>
          <p:cNvSpPr txBox="1"/>
          <p:nvPr/>
        </p:nvSpPr>
        <p:spPr>
          <a:xfrm>
            <a:off x="2326078" y="864384"/>
            <a:ext cx="7539845" cy="481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7"/>
              </a:lnSpc>
              <a:spcBef>
                <a:spcPct val="0"/>
              </a:spcBef>
              <a:defRPr/>
            </a:pP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Metas POA tercer trimestre del 2025</a:t>
            </a:r>
          </a:p>
        </p:txBody>
      </p:sp>
      <p:grpSp>
        <p:nvGrpSpPr>
          <p:cNvPr id="33" name="Group 22">
            <a:extLst>
              <a:ext uri="{FF2B5EF4-FFF2-40B4-BE49-F238E27FC236}">
                <a16:creationId xmlns:a16="http://schemas.microsoft.com/office/drawing/2014/main" id="{E4A2AD0B-81C8-4B2A-B8B5-E0D14E9CAAB8}"/>
              </a:ext>
            </a:extLst>
          </p:cNvPr>
          <p:cNvGrpSpPr/>
          <p:nvPr/>
        </p:nvGrpSpPr>
        <p:grpSpPr>
          <a:xfrm>
            <a:off x="3046621" y="2100359"/>
            <a:ext cx="464078" cy="472458"/>
            <a:chOff x="-853920" y="161983"/>
            <a:chExt cx="1436665" cy="1436665"/>
          </a:xfrm>
        </p:grpSpPr>
        <p:pic>
          <p:nvPicPr>
            <p:cNvPr id="34" name="Picture 23">
              <a:extLst>
                <a:ext uri="{FF2B5EF4-FFF2-40B4-BE49-F238E27FC236}">
                  <a16:creationId xmlns:a16="http://schemas.microsoft.com/office/drawing/2014/main" id="{F51D6670-B0D4-442D-B6F6-4F8B6D82C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5" name="TextBox 24">
              <a:extLst>
                <a:ext uri="{FF2B5EF4-FFF2-40B4-BE49-F238E27FC236}">
                  <a16:creationId xmlns:a16="http://schemas.microsoft.com/office/drawing/2014/main" id="{457A049B-6E2D-4073-9E62-B8075970606C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697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36" name="Group 22">
            <a:extLst>
              <a:ext uri="{FF2B5EF4-FFF2-40B4-BE49-F238E27FC236}">
                <a16:creationId xmlns:a16="http://schemas.microsoft.com/office/drawing/2014/main" id="{65BAFDAB-EF0E-489E-8CF9-95E76CADA74B}"/>
              </a:ext>
            </a:extLst>
          </p:cNvPr>
          <p:cNvGrpSpPr/>
          <p:nvPr/>
        </p:nvGrpSpPr>
        <p:grpSpPr>
          <a:xfrm>
            <a:off x="3076393" y="2871975"/>
            <a:ext cx="464078" cy="472458"/>
            <a:chOff x="-853920" y="161983"/>
            <a:chExt cx="1436665" cy="1436665"/>
          </a:xfrm>
        </p:grpSpPr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6E47DBBC-5ECD-4D6F-8C78-5675F67C4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8" name="TextBox 24">
              <a:extLst>
                <a:ext uri="{FF2B5EF4-FFF2-40B4-BE49-F238E27FC236}">
                  <a16:creationId xmlns:a16="http://schemas.microsoft.com/office/drawing/2014/main" id="{FC6A2389-6BCC-48F8-B52B-2AA636B55C66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90%</a:t>
              </a:r>
            </a:p>
          </p:txBody>
        </p:sp>
      </p:grpSp>
      <p:grpSp>
        <p:nvGrpSpPr>
          <p:cNvPr id="51" name="Group 22">
            <a:extLst>
              <a:ext uri="{FF2B5EF4-FFF2-40B4-BE49-F238E27FC236}">
                <a16:creationId xmlns:a16="http://schemas.microsoft.com/office/drawing/2014/main" id="{7AAA8AA1-8229-4CCF-96AA-72480C6E45E1}"/>
              </a:ext>
            </a:extLst>
          </p:cNvPr>
          <p:cNvGrpSpPr/>
          <p:nvPr/>
        </p:nvGrpSpPr>
        <p:grpSpPr>
          <a:xfrm>
            <a:off x="3076394" y="3616700"/>
            <a:ext cx="464078" cy="472458"/>
            <a:chOff x="-853920" y="161983"/>
            <a:chExt cx="1436665" cy="1436665"/>
          </a:xfrm>
        </p:grpSpPr>
        <p:pic>
          <p:nvPicPr>
            <p:cNvPr id="52" name="Picture 23">
              <a:extLst>
                <a:ext uri="{FF2B5EF4-FFF2-40B4-BE49-F238E27FC236}">
                  <a16:creationId xmlns:a16="http://schemas.microsoft.com/office/drawing/2014/main" id="{BA6345CE-6415-4FC8-B9E1-80D8C4369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3" name="TextBox 24">
              <a:extLst>
                <a:ext uri="{FF2B5EF4-FFF2-40B4-BE49-F238E27FC236}">
                  <a16:creationId xmlns:a16="http://schemas.microsoft.com/office/drawing/2014/main" id="{6FBAC93B-E097-458B-928E-E89B5A841F52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62" name="Group 22">
            <a:extLst>
              <a:ext uri="{FF2B5EF4-FFF2-40B4-BE49-F238E27FC236}">
                <a16:creationId xmlns:a16="http://schemas.microsoft.com/office/drawing/2014/main" id="{7391F765-3F66-400B-88C3-6EDF11580908}"/>
              </a:ext>
            </a:extLst>
          </p:cNvPr>
          <p:cNvGrpSpPr/>
          <p:nvPr/>
        </p:nvGrpSpPr>
        <p:grpSpPr>
          <a:xfrm>
            <a:off x="3076395" y="4393882"/>
            <a:ext cx="464078" cy="472458"/>
            <a:chOff x="-853920" y="161983"/>
            <a:chExt cx="1436665" cy="1436665"/>
          </a:xfrm>
        </p:grpSpPr>
        <p:pic>
          <p:nvPicPr>
            <p:cNvPr id="63" name="Picture 23">
              <a:extLst>
                <a:ext uri="{FF2B5EF4-FFF2-40B4-BE49-F238E27FC236}">
                  <a16:creationId xmlns:a16="http://schemas.microsoft.com/office/drawing/2014/main" id="{4A16DB3D-A1CD-4C29-BD8C-764C210F4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64" name="TextBox 24">
              <a:extLst>
                <a:ext uri="{FF2B5EF4-FFF2-40B4-BE49-F238E27FC236}">
                  <a16:creationId xmlns:a16="http://schemas.microsoft.com/office/drawing/2014/main" id="{264878E5-766F-4E80-A5E8-4F8A29212823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65" name="Group 22">
            <a:extLst>
              <a:ext uri="{FF2B5EF4-FFF2-40B4-BE49-F238E27FC236}">
                <a16:creationId xmlns:a16="http://schemas.microsoft.com/office/drawing/2014/main" id="{A0B0C394-028D-4202-BFBF-17D27BD42EF7}"/>
              </a:ext>
            </a:extLst>
          </p:cNvPr>
          <p:cNvGrpSpPr/>
          <p:nvPr/>
        </p:nvGrpSpPr>
        <p:grpSpPr>
          <a:xfrm>
            <a:off x="3077881" y="5288487"/>
            <a:ext cx="464078" cy="472458"/>
            <a:chOff x="-853920" y="161983"/>
            <a:chExt cx="1436665" cy="1436665"/>
          </a:xfrm>
        </p:grpSpPr>
        <p:pic>
          <p:nvPicPr>
            <p:cNvPr id="66" name="Picture 23">
              <a:extLst>
                <a:ext uri="{FF2B5EF4-FFF2-40B4-BE49-F238E27FC236}">
                  <a16:creationId xmlns:a16="http://schemas.microsoft.com/office/drawing/2014/main" id="{2D566A75-A4C7-4064-B159-906F46490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67" name="TextBox 24">
              <a:extLst>
                <a:ext uri="{FF2B5EF4-FFF2-40B4-BE49-F238E27FC236}">
                  <a16:creationId xmlns:a16="http://schemas.microsoft.com/office/drawing/2014/main" id="{EE004056-96F7-4052-B254-4A8098AC7705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2827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o 38">
            <a:extLst>
              <a:ext uri="{FF2B5EF4-FFF2-40B4-BE49-F238E27FC236}">
                <a16:creationId xmlns:a16="http://schemas.microsoft.com/office/drawing/2014/main" id="{5AB0FBF8-2263-4037-992B-4E5CA1AFEBBA}"/>
              </a:ext>
            </a:extLst>
          </p:cNvPr>
          <p:cNvGrpSpPr/>
          <p:nvPr/>
        </p:nvGrpSpPr>
        <p:grpSpPr>
          <a:xfrm>
            <a:off x="167005" y="79308"/>
            <a:ext cx="12192000" cy="6858000"/>
            <a:chOff x="0" y="0"/>
            <a:chExt cx="12192000" cy="6858000"/>
          </a:xfrm>
        </p:grpSpPr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1CBF85A8-4518-4F32-91F7-08263121B0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8" t="24402" r="10487" b="23905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1" name="Picture 8">
              <a:extLst>
                <a:ext uri="{FF2B5EF4-FFF2-40B4-BE49-F238E27FC236}">
                  <a16:creationId xmlns:a16="http://schemas.microsoft.com/office/drawing/2014/main" id="{043A86F1-CEDD-4D8F-A45E-79098CEED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37120" y="39470"/>
              <a:ext cx="1094615" cy="666981"/>
            </a:xfrm>
            <a:prstGeom prst="rect">
              <a:avLst/>
            </a:prstGeom>
          </p:spPr>
        </p:pic>
      </p:grpSp>
      <p:sp>
        <p:nvSpPr>
          <p:cNvPr id="2" name="AutoShape 2"/>
          <p:cNvSpPr/>
          <p:nvPr/>
        </p:nvSpPr>
        <p:spPr>
          <a:xfrm>
            <a:off x="1996413" y="128591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78069" y="4897884"/>
            <a:ext cx="1274316" cy="127431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-154951" y="2756423"/>
            <a:ext cx="3405714" cy="954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45" normalizeH="0" baseline="0" noProof="0" dirty="0">
                <a:ln>
                  <a:noFill/>
                </a:ln>
                <a:solidFill>
                  <a:srgbClr val="1948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Departamento Jurídico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740020" y="2154537"/>
            <a:ext cx="6360713" cy="525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053"/>
              </a:lnSpc>
              <a:spcBef>
                <a:spcPct val="0"/>
              </a:spcBef>
            </a:pPr>
            <a:r>
              <a:rPr lang="es-ES" sz="1600" b="1" dirty="0">
                <a:solidFill>
                  <a:srgbClr val="000000"/>
                </a:solidFill>
                <a:latin typeface="Calibri Light" panose="020F0302020204030204"/>
              </a:rPr>
              <a:t>FII-DIGECOG-DJ-006: 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/>
              </a:rPr>
              <a:t>Porcentaje de procesos de compras y contrataciones realizados oportunamente.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740021" y="3777444"/>
            <a:ext cx="6461472" cy="794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053"/>
              </a:lnSpc>
              <a:spcBef>
                <a:spcPct val="0"/>
              </a:spcBef>
            </a:pPr>
            <a:endParaRPr lang="es-ES" sz="1600" b="1" dirty="0">
              <a:solidFill>
                <a:srgbClr val="000000"/>
              </a:solidFill>
              <a:latin typeface="Calibri Light" panose="020F0302020204030204"/>
            </a:endParaRPr>
          </a:p>
          <a:p>
            <a:pPr lvl="0">
              <a:lnSpc>
                <a:spcPts val="2053"/>
              </a:lnSpc>
              <a:spcBef>
                <a:spcPct val="0"/>
              </a:spcBef>
            </a:pPr>
            <a:r>
              <a:rPr lang="es-ES" sz="1600" b="1" dirty="0">
                <a:solidFill>
                  <a:srgbClr val="000000"/>
                </a:solidFill>
                <a:latin typeface="Calibri Light" panose="020F0302020204030204"/>
              </a:rPr>
              <a:t>FII-DIGECOG-DJ-007: 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/>
              </a:rPr>
              <a:t>Porcentaje de contratos y adendas elaborados, notariados o renovados.</a:t>
            </a:r>
            <a:endParaRPr lang="en-US" sz="160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665912" y="5046690"/>
            <a:ext cx="7231727" cy="525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053"/>
              </a:lnSpc>
              <a:spcBef>
                <a:spcPct val="0"/>
              </a:spcBef>
              <a:defRPr/>
            </a:pPr>
            <a:r>
              <a:rPr lang="en-US" sz="1600" b="1" dirty="0">
                <a:solidFill>
                  <a:srgbClr val="000000"/>
                </a:solidFill>
                <a:latin typeface="Calibri Light" panose="020F0302020204030204"/>
              </a:rPr>
              <a:t>FII-DIGECOG-DJ-008</a:t>
            </a:r>
            <a:r>
              <a:rPr lang="en-US" sz="2000" b="1" dirty="0">
                <a:solidFill>
                  <a:srgbClr val="000000"/>
                </a:solidFill>
                <a:latin typeface="Calibri Light" panose="020F0302020204030204"/>
              </a:rPr>
              <a:t>: 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/>
              </a:rPr>
              <a:t>Porcentajes de asesorías y procesos legales en respuesta a requerimientos de las áreas.</a:t>
            </a:r>
            <a:endParaRPr lang="en-US" sz="160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C77D2D3E-257E-4BA7-A420-8241126B4DFD}"/>
              </a:ext>
            </a:extLst>
          </p:cNvPr>
          <p:cNvSpPr/>
          <p:nvPr/>
        </p:nvSpPr>
        <p:spPr>
          <a:xfrm>
            <a:off x="3665912" y="3192669"/>
            <a:ext cx="6908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b="1" dirty="0">
                <a:solidFill>
                  <a:srgbClr val="000000"/>
                </a:solidFill>
                <a:latin typeface="Calibri Light" panose="020F0302020204030204"/>
              </a:rPr>
              <a:t>FII-DIGECOG-DJ-006:</a:t>
            </a:r>
            <a:r>
              <a:rPr kumimoji="0" lang="es-ES" sz="146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/>
              </a:rPr>
              <a:t>Porcentaje de procesos de compras y contrataciones realizados oportunamente.</a:t>
            </a:r>
            <a:endParaRPr lang="es-DO" sz="160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F77A1520-D83F-4FDE-BB44-D5B7F9F550CB}"/>
              </a:ext>
            </a:extLst>
          </p:cNvPr>
          <p:cNvSpPr txBox="1"/>
          <p:nvPr/>
        </p:nvSpPr>
        <p:spPr>
          <a:xfrm>
            <a:off x="2326078" y="864384"/>
            <a:ext cx="7539845" cy="481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indent="0" algn="ctr" fontAlgn="auto">
              <a:lnSpc>
                <a:spcPts val="39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Metas POA tercer trimestre del 2025</a:t>
            </a:r>
          </a:p>
        </p:txBody>
      </p:sp>
      <p:grpSp>
        <p:nvGrpSpPr>
          <p:cNvPr id="33" name="Group 22">
            <a:extLst>
              <a:ext uri="{FF2B5EF4-FFF2-40B4-BE49-F238E27FC236}">
                <a16:creationId xmlns:a16="http://schemas.microsoft.com/office/drawing/2014/main" id="{E4A2AD0B-81C8-4B2A-B8B5-E0D14E9CAAB8}"/>
              </a:ext>
            </a:extLst>
          </p:cNvPr>
          <p:cNvGrpSpPr/>
          <p:nvPr/>
        </p:nvGrpSpPr>
        <p:grpSpPr>
          <a:xfrm>
            <a:off x="3142291" y="2154537"/>
            <a:ext cx="464078" cy="472458"/>
            <a:chOff x="-853920" y="161983"/>
            <a:chExt cx="1436665" cy="1436665"/>
          </a:xfrm>
        </p:grpSpPr>
        <p:pic>
          <p:nvPicPr>
            <p:cNvPr id="34" name="Picture 23">
              <a:extLst>
                <a:ext uri="{FF2B5EF4-FFF2-40B4-BE49-F238E27FC236}">
                  <a16:creationId xmlns:a16="http://schemas.microsoft.com/office/drawing/2014/main" id="{F51D6670-B0D4-442D-B6F6-4F8B6D82C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5" name="TextBox 24">
              <a:extLst>
                <a:ext uri="{FF2B5EF4-FFF2-40B4-BE49-F238E27FC236}">
                  <a16:creationId xmlns:a16="http://schemas.microsoft.com/office/drawing/2014/main" id="{457A049B-6E2D-4073-9E62-B8075970606C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697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36" name="Group 22">
            <a:extLst>
              <a:ext uri="{FF2B5EF4-FFF2-40B4-BE49-F238E27FC236}">
                <a16:creationId xmlns:a16="http://schemas.microsoft.com/office/drawing/2014/main" id="{65BAFDAB-EF0E-489E-8CF9-95E76CADA74B}"/>
              </a:ext>
            </a:extLst>
          </p:cNvPr>
          <p:cNvGrpSpPr/>
          <p:nvPr/>
        </p:nvGrpSpPr>
        <p:grpSpPr>
          <a:xfrm>
            <a:off x="3108641" y="3139115"/>
            <a:ext cx="464078" cy="472458"/>
            <a:chOff x="-853920" y="161983"/>
            <a:chExt cx="1436665" cy="1436665"/>
          </a:xfrm>
        </p:grpSpPr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6E47DBBC-5ECD-4D6F-8C78-5675F67C4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8" name="TextBox 24">
              <a:extLst>
                <a:ext uri="{FF2B5EF4-FFF2-40B4-BE49-F238E27FC236}">
                  <a16:creationId xmlns:a16="http://schemas.microsoft.com/office/drawing/2014/main" id="{FC6A2389-6BCC-48F8-B52B-2AA636B55C66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62" name="Group 22">
            <a:extLst>
              <a:ext uri="{FF2B5EF4-FFF2-40B4-BE49-F238E27FC236}">
                <a16:creationId xmlns:a16="http://schemas.microsoft.com/office/drawing/2014/main" id="{7391F765-3F66-400B-88C3-6EDF11580908}"/>
              </a:ext>
            </a:extLst>
          </p:cNvPr>
          <p:cNvGrpSpPr/>
          <p:nvPr/>
        </p:nvGrpSpPr>
        <p:grpSpPr>
          <a:xfrm>
            <a:off x="3100891" y="5017159"/>
            <a:ext cx="464078" cy="472458"/>
            <a:chOff x="-853920" y="161983"/>
            <a:chExt cx="1436665" cy="1436665"/>
          </a:xfrm>
        </p:grpSpPr>
        <p:pic>
          <p:nvPicPr>
            <p:cNvPr id="63" name="Picture 23">
              <a:extLst>
                <a:ext uri="{FF2B5EF4-FFF2-40B4-BE49-F238E27FC236}">
                  <a16:creationId xmlns:a16="http://schemas.microsoft.com/office/drawing/2014/main" id="{4A16DB3D-A1CD-4C29-BD8C-764C210F4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64" name="TextBox 24">
              <a:extLst>
                <a:ext uri="{FF2B5EF4-FFF2-40B4-BE49-F238E27FC236}">
                  <a16:creationId xmlns:a16="http://schemas.microsoft.com/office/drawing/2014/main" id="{264878E5-766F-4E80-A5E8-4F8A29212823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100%</a:t>
              </a:r>
            </a:p>
          </p:txBody>
        </p:sp>
      </p:grpSp>
      <p:grpSp>
        <p:nvGrpSpPr>
          <p:cNvPr id="42" name="Group 22">
            <a:extLst>
              <a:ext uri="{FF2B5EF4-FFF2-40B4-BE49-F238E27FC236}">
                <a16:creationId xmlns:a16="http://schemas.microsoft.com/office/drawing/2014/main" id="{4681BF9C-DDA0-4981-88F6-D86F2DA1516E}"/>
              </a:ext>
            </a:extLst>
          </p:cNvPr>
          <p:cNvGrpSpPr/>
          <p:nvPr/>
        </p:nvGrpSpPr>
        <p:grpSpPr>
          <a:xfrm>
            <a:off x="3138412" y="4123693"/>
            <a:ext cx="464078" cy="472458"/>
            <a:chOff x="-853920" y="161983"/>
            <a:chExt cx="1436665" cy="1436665"/>
          </a:xfrm>
        </p:grpSpPr>
        <p:pic>
          <p:nvPicPr>
            <p:cNvPr id="43" name="Picture 23">
              <a:extLst>
                <a:ext uri="{FF2B5EF4-FFF2-40B4-BE49-F238E27FC236}">
                  <a16:creationId xmlns:a16="http://schemas.microsoft.com/office/drawing/2014/main" id="{0CD82D7B-838B-44EC-81D0-22B06B137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4" name="TextBox 24">
              <a:extLst>
                <a:ext uri="{FF2B5EF4-FFF2-40B4-BE49-F238E27FC236}">
                  <a16:creationId xmlns:a16="http://schemas.microsoft.com/office/drawing/2014/main" id="{A0B1D7BF-DB6D-4F67-BCC1-F4A3F9CE49F6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713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841177"/>
              </p:ext>
            </p:extLst>
          </p:nvPr>
        </p:nvGraphicFramePr>
        <p:xfrm>
          <a:off x="1172371" y="1409161"/>
          <a:ext cx="9288455" cy="4369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 programada T2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Abril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Mayo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Junio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FII-DIGECOG-OAI-001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cumplimiento de las actividades planificadas de los canales de denuncias.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FII-DIGECOG-OAI-002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solicitudes de información pública respondidas según los plazos establecidos en la Ley 200-04.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FII-DIGECOG-OAI-003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Porciento de quejas, denuncias, reclamaciones y sugerencias recibidas y tramitadas de forma oportuna.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FII-DIGECOG-OAI-004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los servicios brindados por la OAI.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98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FII-DIGECOG-OAI-005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inventarios de bienes muebles y de consumo realizados.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64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FII-DIGECOG-OAI-006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informes estadísticos y de balance de gestión elaborados.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33017"/>
                  </a:ext>
                </a:extLst>
              </a:tr>
              <a:tr h="32010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indicadores medidos</a:t>
                      </a:r>
                      <a:r>
                        <a:rPr lang="es-ES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T2: 6</a:t>
                      </a: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95968D1-E0E0-4773-88EF-045B33234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377" y="5856730"/>
            <a:ext cx="974018" cy="77412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0666F-0E18-4660-87C1-43DD9C2B0046}"/>
              </a:ext>
            </a:extLst>
          </p:cNvPr>
          <p:cNvSpPr txBox="1"/>
          <p:nvPr/>
        </p:nvSpPr>
        <p:spPr>
          <a:xfrm>
            <a:off x="7439894" y="6080365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Efectividad Departamento </a:t>
            </a:r>
            <a:endParaRPr kumimoji="0" lang="es-D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917071" y="690396"/>
            <a:ext cx="600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Oficina de Acceso a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856457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>
            <a:extLst>
              <a:ext uri="{FF2B5EF4-FFF2-40B4-BE49-F238E27FC236}">
                <a16:creationId xmlns:a16="http://schemas.microsoft.com/office/drawing/2014/main" id="{7A38F047-85E8-4857-913D-23D54E6EAEDF}"/>
              </a:ext>
            </a:extLst>
          </p:cNvPr>
          <p:cNvGrpSpPr/>
          <p:nvPr/>
        </p:nvGrpSpPr>
        <p:grpSpPr>
          <a:xfrm>
            <a:off x="-5310" y="-5638"/>
            <a:ext cx="12192000" cy="6858000"/>
            <a:chOff x="0" y="0"/>
            <a:chExt cx="12192000" cy="6858000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0D62D23F-140D-4708-B170-004EEC3C4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8" t="24402" r="10487" b="23905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7" name="Picture 8">
              <a:extLst>
                <a:ext uri="{FF2B5EF4-FFF2-40B4-BE49-F238E27FC236}">
                  <a16:creationId xmlns:a16="http://schemas.microsoft.com/office/drawing/2014/main" id="{1F092A98-9BC1-462D-A6AE-737D0F424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37120" y="39470"/>
              <a:ext cx="1094615" cy="666981"/>
            </a:xfrm>
            <a:prstGeom prst="rect">
              <a:avLst/>
            </a:prstGeom>
          </p:spPr>
        </p:pic>
      </p:grpSp>
      <p:sp>
        <p:nvSpPr>
          <p:cNvPr id="2" name="AutoShape 2"/>
          <p:cNvSpPr/>
          <p:nvPr/>
        </p:nvSpPr>
        <p:spPr>
          <a:xfrm>
            <a:off x="2134108" y="1323722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78070" y="4897884"/>
            <a:ext cx="1177465" cy="1177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40965" y="2587776"/>
            <a:ext cx="3405714" cy="1441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45" normalizeH="0" baseline="0" noProof="0" dirty="0">
                <a:ln>
                  <a:noFill/>
                </a:ln>
                <a:solidFill>
                  <a:srgbClr val="1948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Oficina de Acceso </a:t>
            </a:r>
          </a:p>
          <a:p>
            <a:pPr marL="0" marR="0" lvl="0" indent="0" algn="ctr" defTabSz="914400" rtl="0" eaLnBrk="1" fontAlgn="auto" latinLnBrk="0" hangingPunct="1">
              <a:lnSpc>
                <a:spcPts val="3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45" normalizeH="0" baseline="0" noProof="0" dirty="0">
                <a:ln>
                  <a:noFill/>
                </a:ln>
                <a:solidFill>
                  <a:srgbClr val="1948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 la Información</a:t>
            </a:r>
          </a:p>
          <a:p>
            <a:pPr marL="0" marR="0" lvl="0" indent="0" algn="ctr" defTabSz="914400" rtl="0" eaLnBrk="1" fontAlgn="auto" latinLnBrk="0" hangingPunct="1">
              <a:lnSpc>
                <a:spcPts val="3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45" normalizeH="0" baseline="0" noProof="0" dirty="0">
                <a:ln>
                  <a:noFill/>
                </a:ln>
                <a:solidFill>
                  <a:srgbClr val="1948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(OAI)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00072" y="1783220"/>
            <a:ext cx="6934727" cy="570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s-DO"/>
            </a:defPPr>
            <a:lvl1pPr>
              <a:lnSpc>
                <a:spcPts val="2333"/>
              </a:lnSpc>
              <a:spcBef>
                <a:spcPct val="0"/>
              </a:spcBef>
              <a:defRPr sz="1400" b="1">
                <a:solidFill>
                  <a:srgbClr val="000000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3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FII-DIGECOG-OAI-001: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Porcentaje de cumplimiento de programas éticos y de Transparencia Activa Digecog.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170300" y="2590449"/>
            <a:ext cx="6625399" cy="563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s-DO"/>
            </a:defPPr>
            <a:lvl1pPr>
              <a:lnSpc>
                <a:spcPts val="2333"/>
              </a:lnSpc>
              <a:spcBef>
                <a:spcPct val="0"/>
              </a:spcBef>
              <a:defRPr sz="1400" b="1">
                <a:solidFill>
                  <a:srgbClr val="000000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3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FII-DIGECOG-OAI-002: </a:t>
            </a:r>
            <a:r>
              <a:rPr lang="es-ES" b="0" dirty="0"/>
              <a:t>Porcentaje de solicitudes de información pública respondidas según los plazos establecidos en la Ley 200-04.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200072" y="3423362"/>
            <a:ext cx="6797216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FII-DIGECOG-OAI-</a:t>
            </a:r>
            <a:r>
              <a:rPr lang="es-ES" sz="1600" dirty="0"/>
              <a:t>0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03 </a:t>
            </a:r>
            <a:r>
              <a:rPr kumimoji="0" lang="es-ES" sz="146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</a:t>
            </a:r>
            <a:r>
              <a:rPr lang="es-ES" sz="1400" dirty="0">
                <a:solidFill>
                  <a:srgbClr val="000000"/>
                </a:solidFill>
                <a:latin typeface="+mj-lt"/>
              </a:rPr>
              <a:t>Porciento de quejas, denuncias, reclamaciones y sugerencias recibidas y tramitadas de forma oportuna.</a:t>
            </a:r>
          </a:p>
          <a:p>
            <a:pPr marL="0" marR="0" lvl="0" indent="0" algn="l" defTabSz="914400" rtl="0" eaLnBrk="1" fontAlgn="auto" latinLnBrk="0" hangingPunct="1">
              <a:lnSpc>
                <a:spcPts val="20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179551" y="4312891"/>
            <a:ext cx="7344131" cy="525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s-DO"/>
            </a:defPPr>
            <a:lvl1pPr>
              <a:lnSpc>
                <a:spcPts val="2053"/>
              </a:lnSpc>
              <a:spcBef>
                <a:spcPct val="0"/>
              </a:spcBef>
              <a:defRPr sz="1466" b="1">
                <a:solidFill>
                  <a:srgbClr val="000000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0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FII-DIGECOG-OAI-004: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Índice de cumplimiento de estándares de  transparencia Institucional.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id="{8A5D2D52-65A2-4845-B1A4-BE66E0E90FA2}"/>
              </a:ext>
            </a:extLst>
          </p:cNvPr>
          <p:cNvSpPr txBox="1"/>
          <p:nvPr/>
        </p:nvSpPr>
        <p:spPr>
          <a:xfrm>
            <a:off x="2326078" y="864384"/>
            <a:ext cx="7539845" cy="481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7"/>
              </a:lnSpc>
              <a:spcBef>
                <a:spcPct val="0"/>
              </a:spcBef>
              <a:defRPr/>
            </a:pP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Metas POA tercer trimestre del 2025</a:t>
            </a:r>
          </a:p>
        </p:txBody>
      </p:sp>
      <p:sp>
        <p:nvSpPr>
          <p:cNvPr id="47" name="TextBox 24">
            <a:extLst>
              <a:ext uri="{FF2B5EF4-FFF2-40B4-BE49-F238E27FC236}">
                <a16:creationId xmlns:a16="http://schemas.microsoft.com/office/drawing/2014/main" id="{5AF7194E-5AC9-4BE8-A641-E90F10385BF3}"/>
              </a:ext>
            </a:extLst>
          </p:cNvPr>
          <p:cNvSpPr txBox="1"/>
          <p:nvPr/>
        </p:nvSpPr>
        <p:spPr>
          <a:xfrm>
            <a:off x="863515" y="2274558"/>
            <a:ext cx="570546" cy="316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Lovelo Bold"/>
                <a:ea typeface="+mn-ea"/>
                <a:cs typeface="+mn-cs"/>
              </a:rPr>
              <a:t>100</a:t>
            </a:r>
          </a:p>
        </p:txBody>
      </p:sp>
      <p:grpSp>
        <p:nvGrpSpPr>
          <p:cNvPr id="31" name="Group 22">
            <a:extLst>
              <a:ext uri="{FF2B5EF4-FFF2-40B4-BE49-F238E27FC236}">
                <a16:creationId xmlns:a16="http://schemas.microsoft.com/office/drawing/2014/main" id="{7C32CDD3-2350-4F27-AB16-C9352245B13D}"/>
              </a:ext>
            </a:extLst>
          </p:cNvPr>
          <p:cNvGrpSpPr/>
          <p:nvPr/>
        </p:nvGrpSpPr>
        <p:grpSpPr>
          <a:xfrm>
            <a:off x="3676451" y="1826429"/>
            <a:ext cx="464078" cy="472458"/>
            <a:chOff x="-853920" y="161983"/>
            <a:chExt cx="1436665" cy="1436665"/>
          </a:xfrm>
        </p:grpSpPr>
        <p:pic>
          <p:nvPicPr>
            <p:cNvPr id="32" name="Picture 23">
              <a:extLst>
                <a:ext uri="{FF2B5EF4-FFF2-40B4-BE49-F238E27FC236}">
                  <a16:creationId xmlns:a16="http://schemas.microsoft.com/office/drawing/2014/main" id="{A6180829-79BD-40C7-9810-777370373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3" name="TextBox 24">
              <a:extLst>
                <a:ext uri="{FF2B5EF4-FFF2-40B4-BE49-F238E27FC236}">
                  <a16:creationId xmlns:a16="http://schemas.microsoft.com/office/drawing/2014/main" id="{04E0FACD-BDAF-4950-8002-EA3787D83BD3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697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34" name="Group 22">
            <a:extLst>
              <a:ext uri="{FF2B5EF4-FFF2-40B4-BE49-F238E27FC236}">
                <a16:creationId xmlns:a16="http://schemas.microsoft.com/office/drawing/2014/main" id="{C6624B9D-B0DA-40C2-A8D8-7E37CBD6F1F9}"/>
              </a:ext>
            </a:extLst>
          </p:cNvPr>
          <p:cNvGrpSpPr/>
          <p:nvPr/>
        </p:nvGrpSpPr>
        <p:grpSpPr>
          <a:xfrm>
            <a:off x="3676451" y="2635996"/>
            <a:ext cx="464078" cy="472458"/>
            <a:chOff x="-853920" y="161983"/>
            <a:chExt cx="1436665" cy="1436665"/>
          </a:xfrm>
        </p:grpSpPr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04B7AAEA-03C6-4FE0-A180-729BA29C2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6" name="TextBox 24">
              <a:extLst>
                <a:ext uri="{FF2B5EF4-FFF2-40B4-BE49-F238E27FC236}">
                  <a16:creationId xmlns:a16="http://schemas.microsoft.com/office/drawing/2014/main" id="{D95846D1-6FAA-4962-9EBE-A1D3B6E9677A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697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51" name="Group 22">
            <a:extLst>
              <a:ext uri="{FF2B5EF4-FFF2-40B4-BE49-F238E27FC236}">
                <a16:creationId xmlns:a16="http://schemas.microsoft.com/office/drawing/2014/main" id="{711A94AA-DC03-44BF-970E-CB7D33355C7F}"/>
              </a:ext>
            </a:extLst>
          </p:cNvPr>
          <p:cNvGrpSpPr/>
          <p:nvPr/>
        </p:nvGrpSpPr>
        <p:grpSpPr>
          <a:xfrm>
            <a:off x="3706223" y="3469371"/>
            <a:ext cx="464078" cy="472458"/>
            <a:chOff x="-853920" y="161983"/>
            <a:chExt cx="1436665" cy="1436665"/>
          </a:xfrm>
        </p:grpSpPr>
        <p:pic>
          <p:nvPicPr>
            <p:cNvPr id="52" name="Picture 23">
              <a:extLst>
                <a:ext uri="{FF2B5EF4-FFF2-40B4-BE49-F238E27FC236}">
                  <a16:creationId xmlns:a16="http://schemas.microsoft.com/office/drawing/2014/main" id="{F0A93BB7-004C-4B68-A60C-E08142279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3" name="TextBox 24">
              <a:extLst>
                <a:ext uri="{FF2B5EF4-FFF2-40B4-BE49-F238E27FC236}">
                  <a16:creationId xmlns:a16="http://schemas.microsoft.com/office/drawing/2014/main" id="{049CB251-3534-47D6-8B85-1C548515E569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697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54" name="Group 22">
            <a:extLst>
              <a:ext uri="{FF2B5EF4-FFF2-40B4-BE49-F238E27FC236}">
                <a16:creationId xmlns:a16="http://schemas.microsoft.com/office/drawing/2014/main" id="{73D31EE8-0913-4AAB-9C14-9C1F749DAF3C}"/>
              </a:ext>
            </a:extLst>
          </p:cNvPr>
          <p:cNvGrpSpPr/>
          <p:nvPr/>
        </p:nvGrpSpPr>
        <p:grpSpPr>
          <a:xfrm>
            <a:off x="3676452" y="4316603"/>
            <a:ext cx="464078" cy="472458"/>
            <a:chOff x="-853920" y="161983"/>
            <a:chExt cx="1436665" cy="1436665"/>
          </a:xfrm>
        </p:grpSpPr>
        <p:pic>
          <p:nvPicPr>
            <p:cNvPr id="55" name="Picture 23">
              <a:extLst>
                <a:ext uri="{FF2B5EF4-FFF2-40B4-BE49-F238E27FC236}">
                  <a16:creationId xmlns:a16="http://schemas.microsoft.com/office/drawing/2014/main" id="{69329C17-9754-4983-B67D-EFFC2061D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6" name="TextBox 24">
              <a:extLst>
                <a:ext uri="{FF2B5EF4-FFF2-40B4-BE49-F238E27FC236}">
                  <a16:creationId xmlns:a16="http://schemas.microsoft.com/office/drawing/2014/main" id="{FD6E59AD-C1A5-46EF-8F3B-4D7F955734C2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98%</a:t>
              </a:r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84D8C484-031B-4142-B5F7-46868A81ABAC}"/>
              </a:ext>
            </a:extLst>
          </p:cNvPr>
          <p:cNvSpPr/>
          <p:nvPr/>
        </p:nvSpPr>
        <p:spPr>
          <a:xfrm>
            <a:off x="4179551" y="5112221"/>
            <a:ext cx="6201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1600" dirty="0"/>
              <a:t>FII-DIGECOG-OAI-005:</a:t>
            </a:r>
            <a:r>
              <a:rPr lang="es-DO" dirty="0"/>
              <a:t> </a:t>
            </a:r>
            <a:r>
              <a:rPr lang="es-DO" sz="1600" dirty="0">
                <a:solidFill>
                  <a:srgbClr val="000000"/>
                </a:solidFill>
                <a:latin typeface="Calibri Light" panose="020F0302020204030204"/>
              </a:rPr>
              <a:t>Porcentaje de los servicios brindados por la OAI.</a:t>
            </a:r>
          </a:p>
        </p:txBody>
      </p:sp>
      <p:grpSp>
        <p:nvGrpSpPr>
          <p:cNvPr id="57" name="Group 22">
            <a:extLst>
              <a:ext uri="{FF2B5EF4-FFF2-40B4-BE49-F238E27FC236}">
                <a16:creationId xmlns:a16="http://schemas.microsoft.com/office/drawing/2014/main" id="{B5BF52C3-BEDD-4634-80A6-4DF7E0A4D6FE}"/>
              </a:ext>
            </a:extLst>
          </p:cNvPr>
          <p:cNvGrpSpPr/>
          <p:nvPr/>
        </p:nvGrpSpPr>
        <p:grpSpPr>
          <a:xfrm>
            <a:off x="3676453" y="5112221"/>
            <a:ext cx="464078" cy="472458"/>
            <a:chOff x="-853920" y="161983"/>
            <a:chExt cx="1436665" cy="1436665"/>
          </a:xfrm>
        </p:grpSpPr>
        <p:pic>
          <p:nvPicPr>
            <p:cNvPr id="58" name="Picture 23">
              <a:extLst>
                <a:ext uri="{FF2B5EF4-FFF2-40B4-BE49-F238E27FC236}">
                  <a16:creationId xmlns:a16="http://schemas.microsoft.com/office/drawing/2014/main" id="{B0E6DE17-7584-43E0-AFC7-8642CBC12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9" name="TextBox 24">
              <a:extLst>
                <a:ext uri="{FF2B5EF4-FFF2-40B4-BE49-F238E27FC236}">
                  <a16:creationId xmlns:a16="http://schemas.microsoft.com/office/drawing/2014/main" id="{7E60076B-1373-4278-9FE1-CC3BE3E1E987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9</a:t>
              </a: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0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1118AAD2-625C-4BAC-8999-08AFBF179013}"/>
              </a:ext>
            </a:extLst>
          </p:cNvPr>
          <p:cNvSpPr/>
          <p:nvPr/>
        </p:nvSpPr>
        <p:spPr>
          <a:xfrm>
            <a:off x="4140527" y="5767572"/>
            <a:ext cx="6201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1600" dirty="0"/>
              <a:t>FII-DIGECOG-OAI-006: </a:t>
            </a:r>
            <a:r>
              <a:rPr lang="es-DO" sz="1600" dirty="0">
                <a:solidFill>
                  <a:srgbClr val="000000"/>
                </a:solidFill>
                <a:latin typeface="Calibri Light" panose="020F0302020204030204"/>
              </a:rPr>
              <a:t>Cantidad de informes estadísticos y de balance de gestión elaborados.</a:t>
            </a:r>
          </a:p>
        </p:txBody>
      </p:sp>
      <p:grpSp>
        <p:nvGrpSpPr>
          <p:cNvPr id="60" name="Group 22">
            <a:extLst>
              <a:ext uri="{FF2B5EF4-FFF2-40B4-BE49-F238E27FC236}">
                <a16:creationId xmlns:a16="http://schemas.microsoft.com/office/drawing/2014/main" id="{4D6CF2F3-F949-4BE0-871B-C1DC2FCD3CAF}"/>
              </a:ext>
            </a:extLst>
          </p:cNvPr>
          <p:cNvGrpSpPr/>
          <p:nvPr/>
        </p:nvGrpSpPr>
        <p:grpSpPr>
          <a:xfrm>
            <a:off x="3676450" y="5839120"/>
            <a:ext cx="464078" cy="472458"/>
            <a:chOff x="-853920" y="161983"/>
            <a:chExt cx="1436665" cy="1436665"/>
          </a:xfrm>
        </p:grpSpPr>
        <p:pic>
          <p:nvPicPr>
            <p:cNvPr id="61" name="Picture 23">
              <a:extLst>
                <a:ext uri="{FF2B5EF4-FFF2-40B4-BE49-F238E27FC236}">
                  <a16:creationId xmlns:a16="http://schemas.microsoft.com/office/drawing/2014/main" id="{7B7C2DCA-FA71-46D6-AB12-8DE676114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62" name="TextBox 24">
              <a:extLst>
                <a:ext uri="{FF2B5EF4-FFF2-40B4-BE49-F238E27FC236}">
                  <a16:creationId xmlns:a16="http://schemas.microsoft.com/office/drawing/2014/main" id="{1B53864E-23D3-4788-A060-80A1974BF771}"/>
                </a:ext>
              </a:extLst>
            </p:cNvPr>
            <p:cNvSpPr txBox="1"/>
            <p:nvPr/>
          </p:nvSpPr>
          <p:spPr>
            <a:xfrm>
              <a:off x="-761757" y="242078"/>
              <a:ext cx="1252335" cy="963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4F4F4"/>
                  </a:solidFill>
                  <a:effectLst/>
                  <a:uLnTx/>
                  <a:uFillTx/>
                  <a:latin typeface="Lovelo Bold"/>
                  <a:ea typeface="+mn-ea"/>
                  <a:cs typeface="+mn-cs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567D0A-B77A-4BB1-912B-921C10430EED}"/>
              </a:ext>
            </a:extLst>
          </p:cNvPr>
          <p:cNvSpPr txBox="1"/>
          <p:nvPr/>
        </p:nvSpPr>
        <p:spPr>
          <a:xfrm>
            <a:off x="2905070" y="1115901"/>
            <a:ext cx="6381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Resultado general POA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C6D7C0-9A24-4D58-BDF1-9197EF907673}"/>
              </a:ext>
            </a:extLst>
          </p:cNvPr>
          <p:cNvSpPr txBox="1"/>
          <p:nvPr/>
        </p:nvSpPr>
        <p:spPr>
          <a:xfrm>
            <a:off x="4846595" y="3352282"/>
            <a:ext cx="2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Porcentaje efectividad</a:t>
            </a:r>
            <a:endParaRPr lang="es-DO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ECFC631-46E8-47B2-B76B-27F07F0672E4}"/>
              </a:ext>
            </a:extLst>
          </p:cNvPr>
          <p:cNvSpPr txBox="1"/>
          <p:nvPr/>
        </p:nvSpPr>
        <p:spPr>
          <a:xfrm>
            <a:off x="2538525" y="4787868"/>
            <a:ext cx="3344129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Elaborado por:</a:t>
            </a:r>
          </a:p>
          <a:p>
            <a:pPr algn="ctr"/>
            <a:endParaRPr lang="es-ES" sz="1200" dirty="0"/>
          </a:p>
          <a:p>
            <a:pPr algn="ctr"/>
            <a:endParaRPr lang="es-DO" sz="1200" dirty="0"/>
          </a:p>
          <a:p>
            <a:pPr algn="ctr"/>
            <a:endParaRPr lang="es-DO" sz="1200" dirty="0"/>
          </a:p>
          <a:p>
            <a:pPr algn="ctr"/>
            <a:r>
              <a:rPr lang="es-ES" sz="1400" b="1" dirty="0"/>
              <a:t>Alexandra Merán Santana</a:t>
            </a:r>
          </a:p>
          <a:p>
            <a:pPr algn="ctr"/>
            <a:r>
              <a:rPr lang="es-ES" sz="1050" dirty="0"/>
              <a:t>Enc. Div. de Monitoreo de Programas, Planes y Proyectos</a:t>
            </a:r>
            <a:r>
              <a:rPr lang="es-ES" sz="1000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0DB9E87-2D57-432E-9726-165E5C6B7110}"/>
              </a:ext>
            </a:extLst>
          </p:cNvPr>
          <p:cNvSpPr txBox="1"/>
          <p:nvPr/>
        </p:nvSpPr>
        <p:spPr>
          <a:xfrm>
            <a:off x="6231282" y="4787868"/>
            <a:ext cx="3422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Aprobado por:</a:t>
            </a:r>
          </a:p>
          <a:p>
            <a:pPr algn="ctr"/>
            <a:endParaRPr lang="es-ES" sz="1200" dirty="0"/>
          </a:p>
          <a:p>
            <a:pPr algn="ctr"/>
            <a:endParaRPr lang="es-DO" sz="1200" dirty="0"/>
          </a:p>
          <a:p>
            <a:pPr algn="ctr"/>
            <a:endParaRPr lang="es-DO" sz="1200" dirty="0"/>
          </a:p>
          <a:p>
            <a:pPr algn="ctr"/>
            <a:r>
              <a:rPr lang="es-ES" sz="1400" b="1" dirty="0"/>
              <a:t>Laura Pérez Lalane</a:t>
            </a:r>
          </a:p>
          <a:p>
            <a:pPr algn="ctr"/>
            <a:r>
              <a:rPr lang="es-ES" sz="1050" dirty="0"/>
              <a:t>Enc. Dpto. de Planificación y Desarrollo.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F999342-1747-4867-AF9D-454BD75034C7}"/>
              </a:ext>
            </a:extLst>
          </p:cNvPr>
          <p:cNvGrpSpPr/>
          <p:nvPr/>
        </p:nvGrpSpPr>
        <p:grpSpPr>
          <a:xfrm>
            <a:off x="2417233" y="4455105"/>
            <a:ext cx="7662334" cy="1652730"/>
            <a:chOff x="2264832" y="4529666"/>
            <a:chExt cx="7662334" cy="1652730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BC5CF5A3-D9D9-407D-934B-6DED196E64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832" y="4529666"/>
              <a:ext cx="7662334" cy="1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CFA92577-4010-4C52-80EC-1EC08FC68AB0}"/>
                </a:ext>
              </a:extLst>
            </p:cNvPr>
            <p:cNvCxnSpPr>
              <a:cxnSpLocks/>
            </p:cNvCxnSpPr>
            <p:nvPr/>
          </p:nvCxnSpPr>
          <p:spPr>
            <a:xfrm>
              <a:off x="5997598" y="4529667"/>
              <a:ext cx="42517" cy="1652729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B5231804-C85B-401B-815D-211452D71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4733" y="6160724"/>
              <a:ext cx="6727576" cy="21672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5">
            <a:extLst>
              <a:ext uri="{FF2B5EF4-FFF2-40B4-BE49-F238E27FC236}">
                <a16:creationId xmlns:a16="http://schemas.microsoft.com/office/drawing/2014/main" id="{E1063178-8F76-4CF4-9729-A169D83E9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DO" dirty="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344A7AA2-1749-4CF6-8B6C-541D2B2CF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D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13848CB-00F1-4042-8722-B655F77D1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99" y="1873223"/>
            <a:ext cx="3296110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2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92826A-D568-4F62-B250-5525CF5D3948}"/>
              </a:ext>
            </a:extLst>
          </p:cNvPr>
          <p:cNvSpPr txBox="1"/>
          <p:nvPr/>
        </p:nvSpPr>
        <p:spPr>
          <a:xfrm>
            <a:off x="2243666" y="622496"/>
            <a:ext cx="6612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Efectividad POA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segundo</a:t>
            </a:r>
            <a:r>
              <a:rPr lang="es-ES" sz="2400" b="1" dirty="0">
                <a:solidFill>
                  <a:srgbClr val="00B050"/>
                </a:solidFill>
              </a:rPr>
              <a:t>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trimestre 2025</a:t>
            </a:r>
            <a:endParaRPr lang="es-DO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E11B8F5-FE2E-45B9-85AE-F73DB6A54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778743"/>
              </p:ext>
            </p:extLst>
          </p:nvPr>
        </p:nvGraphicFramePr>
        <p:xfrm>
          <a:off x="1271743" y="1161717"/>
          <a:ext cx="9100422" cy="5025907"/>
        </p:xfrm>
        <a:graphic>
          <a:graphicData uri="http://schemas.openxmlformats.org/drawingml/2006/table">
            <a:tbl>
              <a:tblPr/>
              <a:tblGrid>
                <a:gridCol w="2029734">
                  <a:extLst>
                    <a:ext uri="{9D8B030D-6E8A-4147-A177-3AD203B41FA5}">
                      <a16:colId xmlns:a16="http://schemas.microsoft.com/office/drawing/2014/main" val="3348107405"/>
                    </a:ext>
                  </a:extLst>
                </a:gridCol>
                <a:gridCol w="1081635">
                  <a:extLst>
                    <a:ext uri="{9D8B030D-6E8A-4147-A177-3AD203B41FA5}">
                      <a16:colId xmlns:a16="http://schemas.microsoft.com/office/drawing/2014/main" val="2366791994"/>
                    </a:ext>
                  </a:extLst>
                </a:gridCol>
                <a:gridCol w="1081635">
                  <a:extLst>
                    <a:ext uri="{9D8B030D-6E8A-4147-A177-3AD203B41FA5}">
                      <a16:colId xmlns:a16="http://schemas.microsoft.com/office/drawing/2014/main" val="367449888"/>
                    </a:ext>
                  </a:extLst>
                </a:gridCol>
                <a:gridCol w="1071621">
                  <a:extLst>
                    <a:ext uri="{9D8B030D-6E8A-4147-A177-3AD203B41FA5}">
                      <a16:colId xmlns:a16="http://schemas.microsoft.com/office/drawing/2014/main" val="4136393278"/>
                    </a:ext>
                  </a:extLst>
                </a:gridCol>
                <a:gridCol w="1031558">
                  <a:extLst>
                    <a:ext uri="{9D8B030D-6E8A-4147-A177-3AD203B41FA5}">
                      <a16:colId xmlns:a16="http://schemas.microsoft.com/office/drawing/2014/main" val="3474796109"/>
                    </a:ext>
                  </a:extLst>
                </a:gridCol>
                <a:gridCol w="814075">
                  <a:extLst>
                    <a:ext uri="{9D8B030D-6E8A-4147-A177-3AD203B41FA5}">
                      <a16:colId xmlns:a16="http://schemas.microsoft.com/office/drawing/2014/main" val="472106680"/>
                    </a:ext>
                  </a:extLst>
                </a:gridCol>
                <a:gridCol w="1990164">
                  <a:extLst>
                    <a:ext uri="{9D8B030D-6E8A-4147-A177-3AD203B41FA5}">
                      <a16:colId xmlns:a16="http://schemas.microsoft.com/office/drawing/2014/main" val="2268837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DO" sz="105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Departamentos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DO" sz="105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Indicadores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DO" sz="105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Actividades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DO" sz="105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Efectividad General 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DO" sz="105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Observaciones Generales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095273"/>
                  </a:ext>
                </a:extLst>
              </a:tr>
              <a:tr h="155765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05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Cantidad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05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Efectividad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05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Cantidad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05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Efectividad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862263"/>
                  </a:ext>
                </a:extLst>
              </a:tr>
              <a:tr h="4005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Dirección de Normas y Procedimientos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US" sz="1100" u="none" strike="noStrike" dirty="0">
                          <a:effectLst/>
                        </a:rPr>
                        <a:t>100%</a:t>
                      </a:r>
                      <a:endParaRPr lang="es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506847"/>
                  </a:ext>
                </a:extLst>
              </a:tr>
              <a:tr h="45246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Dirección de Procesamientos Contables y Estados Financieros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US" sz="1100" u="none" strike="noStrike" dirty="0">
                          <a:effectLst/>
                        </a:rPr>
                        <a:t>95%</a:t>
                      </a:r>
                      <a:endParaRPr lang="es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Tres (3) actividades en proceso según reporte de SISMEP y indicador FII-DIGECOG-PC-004 en proceso de ejecución.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196542"/>
                  </a:ext>
                </a:extLst>
              </a:tr>
              <a:tr h="4385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Dirección de Análisis de la Información Financiera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US" sz="1100" u="none" strike="noStrike" dirty="0">
                          <a:effectLst/>
                        </a:rPr>
                        <a:t>98%</a:t>
                      </a:r>
                      <a:endParaRPr lang="es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Una (1) actividad en proceso según reporte de SISMEP y el indicador FII-DIGECOG-AI-004 en proceso.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938357"/>
                  </a:ext>
                </a:extLst>
              </a:tr>
              <a:tr h="3977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Departamento de Recursos Humanos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US" sz="1100" u="none" strike="noStrike" dirty="0">
                          <a:effectLst/>
                        </a:rPr>
                        <a:t>100%</a:t>
                      </a:r>
                      <a:endParaRPr lang="es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374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Departamento de Planificación y Desarrollo.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54.20%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US" sz="1100" u="none" strike="noStrike" dirty="0">
                          <a:effectLst/>
                        </a:rPr>
                        <a:t>93%</a:t>
                      </a:r>
                      <a:endParaRPr lang="es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Una (1) actividad sin realizar, dos (2) en proceso según reporte de SISMEP, y el FII-DIGECOG-PD-013 pendiente de realizar.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790990"/>
                  </a:ext>
                </a:extLst>
              </a:tr>
              <a:tr h="4672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Departamento Administrativo y Financiero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US" sz="1100" u="none" strike="noStrike" dirty="0">
                          <a:effectLst/>
                        </a:rPr>
                        <a:t>98%</a:t>
                      </a:r>
                      <a:endParaRPr lang="es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Dos  (2) actividades sin realizar  según reporte SISMEP.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029259"/>
                  </a:ext>
                </a:extLst>
              </a:tr>
              <a:tr h="4445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Departamento de Tecnología de la Información 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US" sz="1100" u="none" strike="noStrike" dirty="0">
                          <a:effectLst/>
                        </a:rPr>
                        <a:t>100%</a:t>
                      </a:r>
                      <a:endParaRPr lang="es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87818"/>
                  </a:ext>
                </a:extLst>
              </a:tr>
              <a:tr h="4302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Departamento de Comunicaciones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US" sz="1100" u="none" strike="noStrike" dirty="0">
                          <a:effectLst/>
                        </a:rPr>
                        <a:t>100%</a:t>
                      </a:r>
                      <a:endParaRPr lang="es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95711"/>
                  </a:ext>
                </a:extLst>
              </a:tr>
              <a:tr h="3708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Departamento Jurídico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US" sz="1100" u="none" strike="noStrike" dirty="0">
                          <a:effectLst/>
                        </a:rPr>
                        <a:t>100%</a:t>
                      </a:r>
                      <a:endParaRPr lang="es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010429"/>
                  </a:ext>
                </a:extLst>
              </a:tr>
              <a:tr h="4005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Oficina de Acceso a la Información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US" sz="1100" u="none" strike="noStrike" dirty="0">
                          <a:effectLst/>
                        </a:rPr>
                        <a:t>100%</a:t>
                      </a:r>
                      <a:endParaRPr lang="es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778" marR="6778" marT="677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364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46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92D3E19-2A4A-4ACC-8BCE-F6C45B6AC7B8}"/>
              </a:ext>
            </a:extLst>
          </p:cNvPr>
          <p:cNvSpPr txBox="1"/>
          <p:nvPr/>
        </p:nvSpPr>
        <p:spPr>
          <a:xfrm>
            <a:off x="3120535" y="395160"/>
            <a:ext cx="533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Efectividad POA por departamentos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Segundo trimestre 2025</a:t>
            </a:r>
            <a:endParaRPr lang="es-DO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BEC3A7B-C4D9-4EEB-9B72-659862C051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724926"/>
              </p:ext>
            </p:extLst>
          </p:nvPr>
        </p:nvGraphicFramePr>
        <p:xfrm>
          <a:off x="2648479" y="1879863"/>
          <a:ext cx="6554788" cy="3496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766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AA40BB2-BCAB-4D95-99B4-6AD83A05D64C}"/>
              </a:ext>
            </a:extLst>
          </p:cNvPr>
          <p:cNvSpPr txBox="1"/>
          <p:nvPr/>
        </p:nvSpPr>
        <p:spPr>
          <a:xfrm>
            <a:off x="2874445" y="2828835"/>
            <a:ext cx="6832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DO" sz="36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Resultados POA 2025, segundo trimestre, por departamentos</a:t>
            </a:r>
          </a:p>
        </p:txBody>
      </p:sp>
    </p:spTree>
    <p:extLst>
      <p:ext uri="{BB962C8B-B14F-4D97-AF65-F5344CB8AC3E}">
        <p14:creationId xmlns:p14="http://schemas.microsoft.com/office/powerpoint/2010/main" val="23149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331953"/>
              </p:ext>
            </p:extLst>
          </p:nvPr>
        </p:nvGraphicFramePr>
        <p:xfrm>
          <a:off x="1172370" y="1018805"/>
          <a:ext cx="9288455" cy="4813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 programada T2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Abril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Mayo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Junio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FII-DIGECOG-NP-001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informes  técnicos elaborados,  que  surjan del análisis de brecha sobre las actualizaciones normativas nacionales e internacionales 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FII-DIGECOG-NP-002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 Subcompendio  apuntan al compendio normativo y  que fortalecen el marco normativo del sistema de contabilidad gubernamental, revisado.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215044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FII-DIGECOG-NP-004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técnicos de las áreas financieras activos en el programa de nivelación.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505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FII-DIGECOG-NP-006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 centros educativos y gremiales, a los que se les orienta sobre el Sistema de Contabilidad Gubernamental.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FII-DIGECOG-NP-007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Asistencias Normativas asistidas.</a:t>
                      </a:r>
                      <a:endParaRPr lang="es-DO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57053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FII-DIGECOG-NP-008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Porcentajes de instituciones incorporadas en el SINOC</a:t>
                      </a:r>
                      <a:r>
                        <a:rPr lang="es-D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s-ES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 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028648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indicadores medidos</a:t>
                      </a:r>
                      <a:r>
                        <a:rPr lang="es-ES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T2: 6</a:t>
                      </a: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95968D1-E0E0-4773-88EF-045B33234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904" y="5830306"/>
            <a:ext cx="974018" cy="77412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0666F-0E18-4660-87C1-43DD9C2B0046}"/>
              </a:ext>
            </a:extLst>
          </p:cNvPr>
          <p:cNvSpPr txBox="1"/>
          <p:nvPr/>
        </p:nvSpPr>
        <p:spPr>
          <a:xfrm>
            <a:off x="7629922" y="6099124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Efectividad Departamento </a:t>
            </a:r>
            <a:endParaRPr kumimoji="0" lang="es-D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917072" y="441784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Dirección de Normas y Procedimientos</a:t>
            </a:r>
          </a:p>
        </p:txBody>
      </p:sp>
    </p:spTree>
    <p:extLst>
      <p:ext uri="{BB962C8B-B14F-4D97-AF65-F5344CB8AC3E}">
        <p14:creationId xmlns:p14="http://schemas.microsoft.com/office/powerpoint/2010/main" val="286230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62012" y="1584789"/>
            <a:ext cx="7602122" cy="28085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20"/>
          <p:cNvSpPr txBox="1"/>
          <p:nvPr/>
        </p:nvSpPr>
        <p:spPr>
          <a:xfrm>
            <a:off x="4530814" y="3004658"/>
            <a:ext cx="6154119" cy="8232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s-ES" sz="1600" b="1" dirty="0">
                <a:latin typeface="+mj-lt"/>
              </a:rPr>
              <a:t>FIII-DIGECOG-NP-002: </a:t>
            </a:r>
            <a:r>
              <a:rPr lang="es-ES" sz="1600" dirty="0">
                <a:latin typeface="+mj-lt"/>
              </a:rPr>
              <a:t>Cantidad de  Subcompendio  apuntan al compendio normativo y  que fortalecen el marco normativo del sistema de contabilidad gubernamental, revisado.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024289" y="1007380"/>
            <a:ext cx="753984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7"/>
              </a:lnSpc>
              <a:spcBef>
                <a:spcPct val="0"/>
              </a:spcBef>
              <a:defRPr/>
            </a:pP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Metas POA tercer trimestre del 2025</a:t>
            </a:r>
          </a:p>
        </p:txBody>
      </p:sp>
      <p:sp>
        <p:nvSpPr>
          <p:cNvPr id="41" name="TextBox 12">
            <a:extLst>
              <a:ext uri="{FF2B5EF4-FFF2-40B4-BE49-F238E27FC236}">
                <a16:creationId xmlns:a16="http://schemas.microsoft.com/office/drawing/2014/main" id="{FCF97691-BE2C-4F82-B919-1730B4F264A6}"/>
              </a:ext>
            </a:extLst>
          </p:cNvPr>
          <p:cNvSpPr txBox="1"/>
          <p:nvPr/>
        </p:nvSpPr>
        <p:spPr>
          <a:xfrm>
            <a:off x="205268" y="2444773"/>
            <a:ext cx="3513487" cy="1481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7"/>
              </a:lnSpc>
            </a:pP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Dirección de </a:t>
            </a:r>
          </a:p>
          <a:p>
            <a:pPr algn="ctr">
              <a:lnSpc>
                <a:spcPts val="3917"/>
              </a:lnSpc>
            </a:pP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Normas y Procedimientos</a:t>
            </a:r>
          </a:p>
        </p:txBody>
      </p:sp>
      <p:sp>
        <p:nvSpPr>
          <p:cNvPr id="42" name="TextBox 20">
            <a:extLst>
              <a:ext uri="{FF2B5EF4-FFF2-40B4-BE49-F238E27FC236}">
                <a16:creationId xmlns:a16="http://schemas.microsoft.com/office/drawing/2014/main" id="{A6CDB305-6B68-4CF0-AB1B-7AE7BCDD8426}"/>
              </a:ext>
            </a:extLst>
          </p:cNvPr>
          <p:cNvSpPr txBox="1"/>
          <p:nvPr/>
        </p:nvSpPr>
        <p:spPr>
          <a:xfrm>
            <a:off x="4475590" y="2016882"/>
            <a:ext cx="6294010" cy="829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s-ES" sz="1600" b="1" dirty="0">
                <a:latin typeface="+mj-lt"/>
              </a:rPr>
              <a:t>FIII-DIGECOG-NP-001: </a:t>
            </a:r>
            <a:r>
              <a:rPr lang="es-ES" sz="1600" dirty="0">
                <a:latin typeface="+mj-lt"/>
              </a:rPr>
              <a:t>Cantidad de informes  técnicos elaborados,  que  surjan del análisis de brecha sobre las actualizaciones normativas nacionales e internacionales.</a:t>
            </a:r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id="{EEEC7FE2-61CB-46EE-9518-CC6626AF3845}"/>
              </a:ext>
            </a:extLst>
          </p:cNvPr>
          <p:cNvSpPr txBox="1"/>
          <p:nvPr/>
        </p:nvSpPr>
        <p:spPr>
          <a:xfrm>
            <a:off x="4530814" y="4168403"/>
            <a:ext cx="6294010" cy="547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s-ES" sz="1600" b="1" dirty="0">
                <a:latin typeface="+mj-lt"/>
              </a:rPr>
              <a:t>FIII-DIGECOG-NP-003: </a:t>
            </a:r>
            <a:r>
              <a:rPr lang="es-ES" sz="1600" dirty="0">
                <a:latin typeface="+mj-lt"/>
              </a:rPr>
              <a:t>Cantidad</a:t>
            </a:r>
            <a:r>
              <a:rPr lang="es-ES" sz="1600" b="1" dirty="0">
                <a:latin typeface="+mj-lt"/>
              </a:rPr>
              <a:t> </a:t>
            </a:r>
            <a:r>
              <a:rPr lang="es-ES" sz="1600" dirty="0">
                <a:latin typeface="+mj-lt"/>
              </a:rPr>
              <a:t>de los instrumentos actualizados y/o elaborados, que apuntalan al Compendio Normativos.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431CF2BE-E039-4F2A-B826-9ECAA7B21602}"/>
              </a:ext>
            </a:extLst>
          </p:cNvPr>
          <p:cNvGrpSpPr/>
          <p:nvPr/>
        </p:nvGrpSpPr>
        <p:grpSpPr>
          <a:xfrm>
            <a:off x="685800" y="4065985"/>
            <a:ext cx="2145935" cy="2106215"/>
            <a:chOff x="685800" y="4065985"/>
            <a:chExt cx="2145935" cy="2106215"/>
          </a:xfrm>
        </p:grpSpPr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6024EB93-5B4F-45E8-80CF-E3424EB0E7B6}"/>
                </a:ext>
              </a:extLst>
            </p:cNvPr>
            <p:cNvGrpSpPr/>
            <p:nvPr/>
          </p:nvGrpSpPr>
          <p:grpSpPr>
            <a:xfrm>
              <a:off x="1578070" y="4897884"/>
              <a:ext cx="1253665" cy="1253665"/>
              <a:chOff x="0" y="0"/>
              <a:chExt cx="1913890" cy="1913890"/>
            </a:xfrm>
          </p:grpSpPr>
          <p:sp>
            <p:nvSpPr>
              <p:cNvPr id="46" name="Freeform 4">
                <a:extLst>
                  <a:ext uri="{FF2B5EF4-FFF2-40B4-BE49-F238E27FC236}">
                    <a16:creationId xmlns:a16="http://schemas.microsoft.com/office/drawing/2014/main" id="{7E258A7F-E4AF-4F63-A1B5-9CB7AF477ADB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BAE8ED"/>
              </a:solidFill>
            </p:spPr>
          </p:sp>
        </p:grpSp>
        <p:pic>
          <p:nvPicPr>
            <p:cNvPr id="44" name="Picture 6">
              <a:extLst>
                <a:ext uri="{FF2B5EF4-FFF2-40B4-BE49-F238E27FC236}">
                  <a16:creationId xmlns:a16="http://schemas.microsoft.com/office/drawing/2014/main" id="{45355816-0994-4577-8C5B-341B0457C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" y="4065985"/>
              <a:ext cx="892269" cy="2106215"/>
            </a:xfrm>
            <a:prstGeom prst="rect">
              <a:avLst/>
            </a:prstGeom>
          </p:spPr>
        </p:pic>
        <p:pic>
          <p:nvPicPr>
            <p:cNvPr id="45" name="Picture 9">
              <a:extLst>
                <a:ext uri="{FF2B5EF4-FFF2-40B4-BE49-F238E27FC236}">
                  <a16:creationId xmlns:a16="http://schemas.microsoft.com/office/drawing/2014/main" id="{F0EBAEAA-8370-4738-B7F5-A5B9D8D68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78070" y="4897884"/>
              <a:ext cx="1253665" cy="1253665"/>
            </a:xfrm>
            <a:prstGeom prst="rect">
              <a:avLst/>
            </a:prstGeom>
          </p:spPr>
        </p:pic>
      </p:grpSp>
      <p:pic>
        <p:nvPicPr>
          <p:cNvPr id="47" name="Picture 7">
            <a:extLst>
              <a:ext uri="{FF2B5EF4-FFF2-40B4-BE49-F238E27FC236}">
                <a16:creationId xmlns:a16="http://schemas.microsoft.com/office/drawing/2014/main" id="{3D56A3E9-28AE-4988-8980-2DF66590FA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  <p:pic>
        <p:nvPicPr>
          <p:cNvPr id="48" name="Picture 8">
            <a:extLst>
              <a:ext uri="{FF2B5EF4-FFF2-40B4-BE49-F238E27FC236}">
                <a16:creationId xmlns:a16="http://schemas.microsoft.com/office/drawing/2014/main" id="{D2298E26-0B6E-4DCC-A883-AD339A3156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37120" y="39470"/>
            <a:ext cx="1094615" cy="666981"/>
          </a:xfrm>
          <a:prstGeom prst="rect">
            <a:avLst/>
          </a:prstGeom>
        </p:spPr>
      </p:pic>
      <p:sp>
        <p:nvSpPr>
          <p:cNvPr id="28" name="TextBox 20">
            <a:extLst>
              <a:ext uri="{FF2B5EF4-FFF2-40B4-BE49-F238E27FC236}">
                <a16:creationId xmlns:a16="http://schemas.microsoft.com/office/drawing/2014/main" id="{43CD8330-9310-4090-AB35-EFD6A9FD7B33}"/>
              </a:ext>
            </a:extLst>
          </p:cNvPr>
          <p:cNvSpPr txBox="1"/>
          <p:nvPr/>
        </p:nvSpPr>
        <p:spPr>
          <a:xfrm>
            <a:off x="4460868" y="5184066"/>
            <a:ext cx="6294010" cy="547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s-ES" sz="1600" b="1" dirty="0">
                <a:latin typeface="+mj-lt"/>
              </a:rPr>
              <a:t>FIII-DIGECOG-NP-004: </a:t>
            </a:r>
            <a:r>
              <a:rPr lang="es-ES" sz="1600" dirty="0">
                <a:latin typeface="+mj-lt"/>
              </a:rPr>
              <a:t>Cantidad de técnicos de las áreas financieras activos en el programa de nivelación.</a:t>
            </a:r>
          </a:p>
        </p:txBody>
      </p:sp>
      <p:sp>
        <p:nvSpPr>
          <p:cNvPr id="60" name="TextBox 24">
            <a:extLst>
              <a:ext uri="{FF2B5EF4-FFF2-40B4-BE49-F238E27FC236}">
                <a16:creationId xmlns:a16="http://schemas.microsoft.com/office/drawing/2014/main" id="{12A53AEC-482F-444F-9812-07D2A28A37C1}"/>
              </a:ext>
            </a:extLst>
          </p:cNvPr>
          <p:cNvSpPr txBox="1"/>
          <p:nvPr/>
        </p:nvSpPr>
        <p:spPr>
          <a:xfrm>
            <a:off x="3968173" y="4024050"/>
            <a:ext cx="562641" cy="316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400" b="1" dirty="0">
                <a:solidFill>
                  <a:srgbClr val="F4F4F4"/>
                </a:solidFill>
                <a:latin typeface="Lovelo Bold"/>
              </a:rPr>
              <a:t>1</a:t>
            </a:r>
          </a:p>
        </p:txBody>
      </p:sp>
      <p:grpSp>
        <p:nvGrpSpPr>
          <p:cNvPr id="63" name="Group 22">
            <a:extLst>
              <a:ext uri="{FF2B5EF4-FFF2-40B4-BE49-F238E27FC236}">
                <a16:creationId xmlns:a16="http://schemas.microsoft.com/office/drawing/2014/main" id="{3CA8A1F9-CE11-4F0C-BD46-4481283643FD}"/>
              </a:ext>
            </a:extLst>
          </p:cNvPr>
          <p:cNvGrpSpPr/>
          <p:nvPr/>
        </p:nvGrpSpPr>
        <p:grpSpPr>
          <a:xfrm>
            <a:off x="3866928" y="2109465"/>
            <a:ext cx="447052" cy="478942"/>
            <a:chOff x="-853920" y="278910"/>
            <a:chExt cx="1436665" cy="1436665"/>
          </a:xfrm>
        </p:grpSpPr>
        <p:pic>
          <p:nvPicPr>
            <p:cNvPr id="64" name="Picture 23">
              <a:extLst>
                <a:ext uri="{FF2B5EF4-FFF2-40B4-BE49-F238E27FC236}">
                  <a16:creationId xmlns:a16="http://schemas.microsoft.com/office/drawing/2014/main" id="{74E95850-088A-4A2F-96B5-356F2CB7A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278910"/>
              <a:ext cx="1436665" cy="1436665"/>
            </a:xfrm>
            <a:prstGeom prst="rect">
              <a:avLst/>
            </a:prstGeom>
          </p:spPr>
        </p:pic>
        <p:sp>
          <p:nvSpPr>
            <p:cNvPr id="65" name="TextBox 24">
              <a:extLst>
                <a:ext uri="{FF2B5EF4-FFF2-40B4-BE49-F238E27FC236}">
                  <a16:creationId xmlns:a16="http://schemas.microsoft.com/office/drawing/2014/main" id="{58A2B01B-F9CE-4E10-BAFB-E2347576D9E0}"/>
                </a:ext>
              </a:extLst>
            </p:cNvPr>
            <p:cNvSpPr txBox="1"/>
            <p:nvPr/>
          </p:nvSpPr>
          <p:spPr>
            <a:xfrm>
              <a:off x="-756912" y="393171"/>
              <a:ext cx="1252336" cy="809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2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Lovelo Bold"/>
                <a:ea typeface="+mn-ea"/>
                <a:cs typeface="+mn-cs"/>
              </a:endParaRPr>
            </a:p>
          </p:txBody>
        </p:sp>
      </p:grpSp>
      <p:sp>
        <p:nvSpPr>
          <p:cNvPr id="74" name="TextBox 24">
            <a:extLst>
              <a:ext uri="{FF2B5EF4-FFF2-40B4-BE49-F238E27FC236}">
                <a16:creationId xmlns:a16="http://schemas.microsoft.com/office/drawing/2014/main" id="{671770D5-68D2-4021-ACD1-24376C09FA72}"/>
              </a:ext>
            </a:extLst>
          </p:cNvPr>
          <p:cNvSpPr txBox="1"/>
          <p:nvPr/>
        </p:nvSpPr>
        <p:spPr>
          <a:xfrm>
            <a:off x="3963403" y="5025721"/>
            <a:ext cx="512187" cy="316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4F4F4"/>
                </a:solidFill>
                <a:latin typeface="Lovelo Bold"/>
              </a:rPr>
              <a:t>0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Lovelo Bold"/>
              <a:ea typeface="+mn-ea"/>
              <a:cs typeface="+mn-cs"/>
            </a:endParaRPr>
          </a:p>
        </p:txBody>
      </p:sp>
      <p:grpSp>
        <p:nvGrpSpPr>
          <p:cNvPr id="75" name="Group 22">
            <a:extLst>
              <a:ext uri="{FF2B5EF4-FFF2-40B4-BE49-F238E27FC236}">
                <a16:creationId xmlns:a16="http://schemas.microsoft.com/office/drawing/2014/main" id="{55B3EADA-25F2-4BFE-A578-BE6BB78C3CA3}"/>
              </a:ext>
            </a:extLst>
          </p:cNvPr>
          <p:cNvGrpSpPr/>
          <p:nvPr/>
        </p:nvGrpSpPr>
        <p:grpSpPr>
          <a:xfrm>
            <a:off x="3859235" y="3121492"/>
            <a:ext cx="447052" cy="478942"/>
            <a:chOff x="-853920" y="278910"/>
            <a:chExt cx="1436665" cy="1436665"/>
          </a:xfrm>
        </p:grpSpPr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94308A34-70BA-474B-878E-FEE743793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278910"/>
              <a:ext cx="1436665" cy="1436665"/>
            </a:xfrm>
            <a:prstGeom prst="rect">
              <a:avLst/>
            </a:prstGeom>
          </p:spPr>
        </p:pic>
        <p:sp>
          <p:nvSpPr>
            <p:cNvPr id="77" name="TextBox 24">
              <a:extLst>
                <a:ext uri="{FF2B5EF4-FFF2-40B4-BE49-F238E27FC236}">
                  <a16:creationId xmlns:a16="http://schemas.microsoft.com/office/drawing/2014/main" id="{E96B1150-37AD-4AD3-824B-8535D775A2CB}"/>
                </a:ext>
              </a:extLst>
            </p:cNvPr>
            <p:cNvSpPr txBox="1"/>
            <p:nvPr/>
          </p:nvSpPr>
          <p:spPr>
            <a:xfrm>
              <a:off x="-756912" y="393171"/>
              <a:ext cx="1252336" cy="809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2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Lovelo Bold"/>
                <a:ea typeface="+mn-ea"/>
                <a:cs typeface="+mn-cs"/>
              </a:endParaRPr>
            </a:p>
          </p:txBody>
        </p:sp>
      </p:grpSp>
      <p:grpSp>
        <p:nvGrpSpPr>
          <p:cNvPr id="78" name="Group 22">
            <a:extLst>
              <a:ext uri="{FF2B5EF4-FFF2-40B4-BE49-F238E27FC236}">
                <a16:creationId xmlns:a16="http://schemas.microsoft.com/office/drawing/2014/main" id="{039142F7-F21C-4DE1-A6B0-857D071D7C9C}"/>
              </a:ext>
            </a:extLst>
          </p:cNvPr>
          <p:cNvGrpSpPr/>
          <p:nvPr/>
        </p:nvGrpSpPr>
        <p:grpSpPr>
          <a:xfrm>
            <a:off x="3874396" y="4171268"/>
            <a:ext cx="447052" cy="478942"/>
            <a:chOff x="-853920" y="278910"/>
            <a:chExt cx="1436665" cy="1436665"/>
          </a:xfrm>
        </p:grpSpPr>
        <p:pic>
          <p:nvPicPr>
            <p:cNvPr id="79" name="Picture 23">
              <a:extLst>
                <a:ext uri="{FF2B5EF4-FFF2-40B4-BE49-F238E27FC236}">
                  <a16:creationId xmlns:a16="http://schemas.microsoft.com/office/drawing/2014/main" id="{F1B0F54F-C557-47C2-90FE-D70359485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278910"/>
              <a:ext cx="1436665" cy="1436665"/>
            </a:xfrm>
            <a:prstGeom prst="rect">
              <a:avLst/>
            </a:prstGeom>
          </p:spPr>
        </p:pic>
        <p:sp>
          <p:nvSpPr>
            <p:cNvPr id="80" name="TextBox 24">
              <a:extLst>
                <a:ext uri="{FF2B5EF4-FFF2-40B4-BE49-F238E27FC236}">
                  <a16:creationId xmlns:a16="http://schemas.microsoft.com/office/drawing/2014/main" id="{B8468397-B10E-490F-8279-C24A4DD18293}"/>
                </a:ext>
              </a:extLst>
            </p:cNvPr>
            <p:cNvSpPr txBox="1"/>
            <p:nvPr/>
          </p:nvSpPr>
          <p:spPr>
            <a:xfrm>
              <a:off x="-756913" y="393170"/>
              <a:ext cx="1252337" cy="949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Lovelo Bold"/>
                <a:ea typeface="+mn-ea"/>
                <a:cs typeface="+mn-cs"/>
              </a:endParaRPr>
            </a:p>
          </p:txBody>
        </p:sp>
      </p:grpSp>
      <p:grpSp>
        <p:nvGrpSpPr>
          <p:cNvPr id="81" name="Group 22">
            <a:extLst>
              <a:ext uri="{FF2B5EF4-FFF2-40B4-BE49-F238E27FC236}">
                <a16:creationId xmlns:a16="http://schemas.microsoft.com/office/drawing/2014/main" id="{81D02F09-5612-4D02-89A3-14B6555F1940}"/>
              </a:ext>
            </a:extLst>
          </p:cNvPr>
          <p:cNvGrpSpPr/>
          <p:nvPr/>
        </p:nvGrpSpPr>
        <p:grpSpPr>
          <a:xfrm>
            <a:off x="3908677" y="5221044"/>
            <a:ext cx="447052" cy="478942"/>
            <a:chOff x="-853920" y="278910"/>
            <a:chExt cx="1436665" cy="1436665"/>
          </a:xfrm>
        </p:grpSpPr>
        <p:pic>
          <p:nvPicPr>
            <p:cNvPr id="82" name="Picture 23">
              <a:extLst>
                <a:ext uri="{FF2B5EF4-FFF2-40B4-BE49-F238E27FC236}">
                  <a16:creationId xmlns:a16="http://schemas.microsoft.com/office/drawing/2014/main" id="{DE53D324-76C4-49F3-A4A6-844946531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278910"/>
              <a:ext cx="1436665" cy="1436665"/>
            </a:xfrm>
            <a:prstGeom prst="rect">
              <a:avLst/>
            </a:prstGeom>
          </p:spPr>
        </p:pic>
        <p:sp>
          <p:nvSpPr>
            <p:cNvPr id="83" name="TextBox 24">
              <a:extLst>
                <a:ext uri="{FF2B5EF4-FFF2-40B4-BE49-F238E27FC236}">
                  <a16:creationId xmlns:a16="http://schemas.microsoft.com/office/drawing/2014/main" id="{7291FE35-5DA2-47B4-9816-73CF0C677046}"/>
                </a:ext>
              </a:extLst>
            </p:cNvPr>
            <p:cNvSpPr txBox="1"/>
            <p:nvPr/>
          </p:nvSpPr>
          <p:spPr>
            <a:xfrm>
              <a:off x="-756913" y="393170"/>
              <a:ext cx="1252337" cy="949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40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Lovelo Bol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462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8E88C6CB-6BBD-45A5-8EF8-E323593A71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-78551"/>
            <a:ext cx="12471293" cy="7015102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1930873" y="1277977"/>
            <a:ext cx="7602122" cy="28085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TextBox 38"/>
          <p:cNvSpPr txBox="1"/>
          <p:nvPr/>
        </p:nvSpPr>
        <p:spPr>
          <a:xfrm>
            <a:off x="1962012" y="829397"/>
            <a:ext cx="7539845" cy="481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7"/>
              </a:lnSpc>
              <a:spcBef>
                <a:spcPct val="0"/>
              </a:spcBef>
              <a:defRPr/>
            </a:pP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Metas POA tercer trimestre del 2025</a:t>
            </a:r>
          </a:p>
        </p:txBody>
      </p:sp>
      <p:sp>
        <p:nvSpPr>
          <p:cNvPr id="41" name="TextBox 12">
            <a:extLst>
              <a:ext uri="{FF2B5EF4-FFF2-40B4-BE49-F238E27FC236}">
                <a16:creationId xmlns:a16="http://schemas.microsoft.com/office/drawing/2014/main" id="{FCF97691-BE2C-4F82-B919-1730B4F264A6}"/>
              </a:ext>
            </a:extLst>
          </p:cNvPr>
          <p:cNvSpPr txBox="1"/>
          <p:nvPr/>
        </p:nvSpPr>
        <p:spPr>
          <a:xfrm>
            <a:off x="236887" y="2368716"/>
            <a:ext cx="3132774" cy="1481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7"/>
              </a:lnSpc>
            </a:pP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Dirección de Normas y Procedimientos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431CF2BE-E039-4F2A-B826-9ECAA7B21602}"/>
              </a:ext>
            </a:extLst>
          </p:cNvPr>
          <p:cNvGrpSpPr/>
          <p:nvPr/>
        </p:nvGrpSpPr>
        <p:grpSpPr>
          <a:xfrm>
            <a:off x="685800" y="4065985"/>
            <a:ext cx="2145935" cy="2106215"/>
            <a:chOff x="685800" y="4065985"/>
            <a:chExt cx="2145935" cy="2106215"/>
          </a:xfrm>
        </p:grpSpPr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6024EB93-5B4F-45E8-80CF-E3424EB0E7B6}"/>
                </a:ext>
              </a:extLst>
            </p:cNvPr>
            <p:cNvGrpSpPr/>
            <p:nvPr/>
          </p:nvGrpSpPr>
          <p:grpSpPr>
            <a:xfrm>
              <a:off x="1578070" y="4897884"/>
              <a:ext cx="1253665" cy="1253665"/>
              <a:chOff x="0" y="0"/>
              <a:chExt cx="1913890" cy="1913890"/>
            </a:xfrm>
          </p:grpSpPr>
          <p:sp>
            <p:nvSpPr>
              <p:cNvPr id="46" name="Freeform 4">
                <a:extLst>
                  <a:ext uri="{FF2B5EF4-FFF2-40B4-BE49-F238E27FC236}">
                    <a16:creationId xmlns:a16="http://schemas.microsoft.com/office/drawing/2014/main" id="{7E258A7F-E4AF-4F63-A1B5-9CB7AF477ADB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BAE8ED"/>
              </a:solidFill>
            </p:spPr>
          </p:sp>
        </p:grpSp>
        <p:pic>
          <p:nvPicPr>
            <p:cNvPr id="44" name="Picture 6">
              <a:extLst>
                <a:ext uri="{FF2B5EF4-FFF2-40B4-BE49-F238E27FC236}">
                  <a16:creationId xmlns:a16="http://schemas.microsoft.com/office/drawing/2014/main" id="{45355816-0994-4577-8C5B-341B0457C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" y="4065985"/>
              <a:ext cx="892269" cy="2106215"/>
            </a:xfrm>
            <a:prstGeom prst="rect">
              <a:avLst/>
            </a:prstGeom>
          </p:spPr>
        </p:pic>
        <p:pic>
          <p:nvPicPr>
            <p:cNvPr id="45" name="Picture 9">
              <a:extLst>
                <a:ext uri="{FF2B5EF4-FFF2-40B4-BE49-F238E27FC236}">
                  <a16:creationId xmlns:a16="http://schemas.microsoft.com/office/drawing/2014/main" id="{F0EBAEAA-8370-4738-B7F5-A5B9D8D68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78070" y="4897884"/>
              <a:ext cx="1253665" cy="1253665"/>
            </a:xfrm>
            <a:prstGeom prst="rect">
              <a:avLst/>
            </a:prstGeom>
          </p:spPr>
        </p:pic>
      </p:grpSp>
      <p:pic>
        <p:nvPicPr>
          <p:cNvPr id="47" name="Picture 7">
            <a:extLst>
              <a:ext uri="{FF2B5EF4-FFF2-40B4-BE49-F238E27FC236}">
                <a16:creationId xmlns:a16="http://schemas.microsoft.com/office/drawing/2014/main" id="{3D56A3E9-28AE-4988-8980-2DF66590FA1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  <p:pic>
        <p:nvPicPr>
          <p:cNvPr id="48" name="Picture 8">
            <a:extLst>
              <a:ext uri="{FF2B5EF4-FFF2-40B4-BE49-F238E27FC236}">
                <a16:creationId xmlns:a16="http://schemas.microsoft.com/office/drawing/2014/main" id="{D2298E26-0B6E-4DCC-A883-AD339A31568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737120" y="39470"/>
            <a:ext cx="1094615" cy="66698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DEC309C-DBAD-4C56-964F-0E524E2DF54E}"/>
              </a:ext>
            </a:extLst>
          </p:cNvPr>
          <p:cNvSpPr/>
          <p:nvPr/>
        </p:nvSpPr>
        <p:spPr>
          <a:xfrm>
            <a:off x="4313759" y="1706354"/>
            <a:ext cx="5610188" cy="119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53"/>
              </a:lnSpc>
              <a:spcBef>
                <a:spcPct val="0"/>
              </a:spcBef>
            </a:pPr>
            <a:endParaRPr lang="es-ES" sz="1200" b="1" dirty="0">
              <a:solidFill>
                <a:srgbClr val="000000"/>
              </a:solidFill>
              <a:latin typeface="Calibri Light" panose="020F0302020204030204"/>
            </a:endParaRPr>
          </a:p>
          <a:p>
            <a:pPr lvl="0">
              <a:lnSpc>
                <a:spcPts val="2239"/>
              </a:lnSpc>
              <a:spcBef>
                <a:spcPct val="0"/>
              </a:spcBef>
            </a:pPr>
            <a:r>
              <a:rPr lang="es-ES" sz="1600" b="1" dirty="0">
                <a:latin typeface="+mj-lt"/>
              </a:rPr>
              <a:t>FIII-DIGECOG-NP-006: </a:t>
            </a:r>
            <a:r>
              <a:rPr lang="es-ES" sz="1600" dirty="0">
                <a:latin typeface="+mj-lt"/>
              </a:rPr>
              <a:t>Cantidad de  centros educativos y gremiales, a los que se les orienta sobre el Sistema de Contabilidad Gubernamental.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0891A8C-88F3-4DDE-906F-7E38D19B0F31}"/>
              </a:ext>
            </a:extLst>
          </p:cNvPr>
          <p:cNvSpPr/>
          <p:nvPr/>
        </p:nvSpPr>
        <p:spPr>
          <a:xfrm>
            <a:off x="4286587" y="3254785"/>
            <a:ext cx="6096000" cy="348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53"/>
              </a:lnSpc>
              <a:spcBef>
                <a:spcPct val="0"/>
              </a:spcBef>
            </a:pPr>
            <a:r>
              <a:rPr lang="es-ES" sz="1600" b="1" dirty="0">
                <a:latin typeface="+mj-lt"/>
              </a:rPr>
              <a:t>FIII-DIGECOG-NP-007: </a:t>
            </a:r>
            <a:r>
              <a:rPr lang="es-ES" sz="1600" dirty="0">
                <a:latin typeface="+mj-lt"/>
              </a:rPr>
              <a:t>Porcentaje de Asistencias Normativas asistidas.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BCE785E-8F62-49EE-823B-279F4EC199A0}"/>
              </a:ext>
            </a:extLst>
          </p:cNvPr>
          <p:cNvSpPr/>
          <p:nvPr/>
        </p:nvSpPr>
        <p:spPr>
          <a:xfrm>
            <a:off x="4258449" y="4190632"/>
            <a:ext cx="6096000" cy="61773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ts val="2053"/>
              </a:lnSpc>
              <a:spcBef>
                <a:spcPct val="0"/>
              </a:spcBef>
            </a:pPr>
            <a:r>
              <a:rPr lang="es-ES" sz="1600" b="1" dirty="0">
                <a:latin typeface="+mj-lt"/>
              </a:rPr>
              <a:t>FIII-DIGECOG-NP-008: </a:t>
            </a:r>
            <a:r>
              <a:rPr lang="es-ES" sz="1600" dirty="0">
                <a:latin typeface="+mj-lt"/>
              </a:rPr>
              <a:t>Porcentajes de instituciones incorporadas en el SINOC.</a:t>
            </a:r>
          </a:p>
        </p:txBody>
      </p:sp>
      <p:grpSp>
        <p:nvGrpSpPr>
          <p:cNvPr id="58" name="Group 22">
            <a:extLst>
              <a:ext uri="{FF2B5EF4-FFF2-40B4-BE49-F238E27FC236}">
                <a16:creationId xmlns:a16="http://schemas.microsoft.com/office/drawing/2014/main" id="{C0CB991A-FC3A-4216-8BD2-68F1F9BDB68E}"/>
              </a:ext>
            </a:extLst>
          </p:cNvPr>
          <p:cNvGrpSpPr/>
          <p:nvPr/>
        </p:nvGrpSpPr>
        <p:grpSpPr>
          <a:xfrm>
            <a:off x="3792780" y="2094071"/>
            <a:ext cx="447052" cy="478942"/>
            <a:chOff x="-853920" y="278910"/>
            <a:chExt cx="1436665" cy="1436665"/>
          </a:xfrm>
        </p:grpSpPr>
        <p:pic>
          <p:nvPicPr>
            <p:cNvPr id="59" name="Picture 23">
              <a:extLst>
                <a:ext uri="{FF2B5EF4-FFF2-40B4-BE49-F238E27FC236}">
                  <a16:creationId xmlns:a16="http://schemas.microsoft.com/office/drawing/2014/main" id="{A7A68C97-F5DA-4882-921A-0124E6685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278910"/>
              <a:ext cx="1436665" cy="1436665"/>
            </a:xfrm>
            <a:prstGeom prst="rect">
              <a:avLst/>
            </a:prstGeom>
          </p:spPr>
        </p:pic>
        <p:sp>
          <p:nvSpPr>
            <p:cNvPr id="60" name="TextBox 24">
              <a:extLst>
                <a:ext uri="{FF2B5EF4-FFF2-40B4-BE49-F238E27FC236}">
                  <a16:creationId xmlns:a16="http://schemas.microsoft.com/office/drawing/2014/main" id="{91DDBA01-38E5-4D72-8C4F-266D00BBAC3B}"/>
                </a:ext>
              </a:extLst>
            </p:cNvPr>
            <p:cNvSpPr txBox="1"/>
            <p:nvPr/>
          </p:nvSpPr>
          <p:spPr>
            <a:xfrm>
              <a:off x="-756912" y="393171"/>
              <a:ext cx="1252336" cy="809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2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Lovelo Bold"/>
                <a:ea typeface="+mn-ea"/>
                <a:cs typeface="+mn-cs"/>
              </a:endParaRPr>
            </a:p>
          </p:txBody>
        </p:sp>
      </p:grpSp>
      <p:grpSp>
        <p:nvGrpSpPr>
          <p:cNvPr id="61" name="Group 22">
            <a:extLst>
              <a:ext uri="{FF2B5EF4-FFF2-40B4-BE49-F238E27FC236}">
                <a16:creationId xmlns:a16="http://schemas.microsoft.com/office/drawing/2014/main" id="{71AEEAA7-2E82-4B39-838E-08E27869B73F}"/>
              </a:ext>
            </a:extLst>
          </p:cNvPr>
          <p:cNvGrpSpPr/>
          <p:nvPr/>
        </p:nvGrpSpPr>
        <p:grpSpPr>
          <a:xfrm>
            <a:off x="3783231" y="3296785"/>
            <a:ext cx="447052" cy="713853"/>
            <a:chOff x="-853920" y="278910"/>
            <a:chExt cx="1436665" cy="2141319"/>
          </a:xfrm>
        </p:grpSpPr>
        <p:pic>
          <p:nvPicPr>
            <p:cNvPr id="62" name="Picture 23">
              <a:extLst>
                <a:ext uri="{FF2B5EF4-FFF2-40B4-BE49-F238E27FC236}">
                  <a16:creationId xmlns:a16="http://schemas.microsoft.com/office/drawing/2014/main" id="{F9C10BE9-03E9-40AB-A9E1-848DD920E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278910"/>
              <a:ext cx="1436665" cy="1436665"/>
            </a:xfrm>
            <a:prstGeom prst="rect">
              <a:avLst/>
            </a:prstGeom>
          </p:spPr>
        </p:pic>
        <p:sp>
          <p:nvSpPr>
            <p:cNvPr id="63" name="TextBox 24">
              <a:extLst>
                <a:ext uri="{FF2B5EF4-FFF2-40B4-BE49-F238E27FC236}">
                  <a16:creationId xmlns:a16="http://schemas.microsoft.com/office/drawing/2014/main" id="{A2CD6CD6-2CC3-41E5-BE28-96686C9B6620}"/>
                </a:ext>
              </a:extLst>
            </p:cNvPr>
            <p:cNvSpPr txBox="1"/>
            <p:nvPr/>
          </p:nvSpPr>
          <p:spPr>
            <a:xfrm>
              <a:off x="-756913" y="393170"/>
              <a:ext cx="1252337" cy="2027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100%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Lovelo Bold"/>
                <a:ea typeface="+mn-ea"/>
                <a:cs typeface="+mn-cs"/>
              </a:endParaRPr>
            </a:p>
          </p:txBody>
        </p:sp>
      </p:grpSp>
      <p:grpSp>
        <p:nvGrpSpPr>
          <p:cNvPr id="64" name="Group 22">
            <a:extLst>
              <a:ext uri="{FF2B5EF4-FFF2-40B4-BE49-F238E27FC236}">
                <a16:creationId xmlns:a16="http://schemas.microsoft.com/office/drawing/2014/main" id="{35FC3638-CDEF-4E2B-A159-B9C0CF6B8650}"/>
              </a:ext>
            </a:extLst>
          </p:cNvPr>
          <p:cNvGrpSpPr/>
          <p:nvPr/>
        </p:nvGrpSpPr>
        <p:grpSpPr>
          <a:xfrm>
            <a:off x="3754091" y="4260028"/>
            <a:ext cx="447052" cy="478942"/>
            <a:chOff x="-853920" y="278910"/>
            <a:chExt cx="1436665" cy="1436665"/>
          </a:xfrm>
        </p:grpSpPr>
        <p:pic>
          <p:nvPicPr>
            <p:cNvPr id="65" name="Picture 23">
              <a:extLst>
                <a:ext uri="{FF2B5EF4-FFF2-40B4-BE49-F238E27FC236}">
                  <a16:creationId xmlns:a16="http://schemas.microsoft.com/office/drawing/2014/main" id="{433AAB47-80CE-46F0-8D8B-9FE889B85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853920" y="278910"/>
              <a:ext cx="1436665" cy="1436665"/>
            </a:xfrm>
            <a:prstGeom prst="rect">
              <a:avLst/>
            </a:prstGeom>
          </p:spPr>
        </p:pic>
        <p:sp>
          <p:nvSpPr>
            <p:cNvPr id="66" name="TextBox 24">
              <a:extLst>
                <a:ext uri="{FF2B5EF4-FFF2-40B4-BE49-F238E27FC236}">
                  <a16:creationId xmlns:a16="http://schemas.microsoft.com/office/drawing/2014/main" id="{66008860-D5F7-4B7B-B992-2CA34D8D367A}"/>
                </a:ext>
              </a:extLst>
            </p:cNvPr>
            <p:cNvSpPr txBox="1"/>
            <p:nvPr/>
          </p:nvSpPr>
          <p:spPr>
            <a:xfrm>
              <a:off x="-756913" y="393170"/>
              <a:ext cx="1252337" cy="949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83%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Lovelo Bol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0249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5AC9F0DAFC7489B39BA41C75CB688" ma:contentTypeVersion="15" ma:contentTypeDescription="Create a new document." ma:contentTypeScope="" ma:versionID="66bbed06af7b3f5605ed935b6a5a0f2e">
  <xsd:schema xmlns:xsd="http://www.w3.org/2001/XMLSchema" xmlns:xs="http://www.w3.org/2001/XMLSchema" xmlns:p="http://schemas.microsoft.com/office/2006/metadata/properties" xmlns:ns3="f3bf23d4-cea9-4bc7-8cee-33b0274bf157" xmlns:ns4="7f4174ca-9853-43a4-baa7-a67d242f5901" targetNamespace="http://schemas.microsoft.com/office/2006/metadata/properties" ma:root="true" ma:fieldsID="55686aa58e642743a3eb6e703755ddb1" ns3:_="" ns4:_="">
    <xsd:import namespace="f3bf23d4-cea9-4bc7-8cee-33b0274bf157"/>
    <xsd:import namespace="7f4174ca-9853-43a4-baa7-a67d242f5901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f23d4-cea9-4bc7-8cee-33b0274bf157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4174ca-9853-43a4-baa7-a67d242f5901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3bf23d4-cea9-4bc7-8cee-33b0274bf157" xsi:nil="true"/>
  </documentManagement>
</p:properties>
</file>

<file path=customXml/itemProps1.xml><?xml version="1.0" encoding="utf-8"?>
<ds:datastoreItem xmlns:ds="http://schemas.openxmlformats.org/officeDocument/2006/customXml" ds:itemID="{3713CCD3-01B3-44C3-AC28-F6D0B886E1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bf23d4-cea9-4bc7-8cee-33b0274bf157"/>
    <ds:schemaRef ds:uri="7f4174ca-9853-43a4-baa7-a67d242f59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DC0569-9B18-436C-9C99-0461D0A62B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B4131E-9A38-428C-8547-6B18EF73AF56}">
  <ds:schemaRefs>
    <ds:schemaRef ds:uri="7f4174ca-9853-43a4-baa7-a67d242f5901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f3bf23d4-cea9-4bc7-8cee-33b0274bf157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12927</TotalTime>
  <Words>3455</Words>
  <Application>Microsoft Office PowerPoint</Application>
  <PresentationFormat>Panorámica</PresentationFormat>
  <Paragraphs>872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Lovelo Bold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Jean Pimentel Castillo</dc:creator>
  <cp:lastModifiedBy>Laura Perez Lalane</cp:lastModifiedBy>
  <cp:revision>534</cp:revision>
  <cp:lastPrinted>2025-07-30T13:15:12Z</cp:lastPrinted>
  <dcterms:created xsi:type="dcterms:W3CDTF">2021-12-21T13:29:34Z</dcterms:created>
  <dcterms:modified xsi:type="dcterms:W3CDTF">2025-07-30T13:18:25Z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0x010100CBC5AC9F0DAFC7489B39BA41C75CB688</vt:lpwstr>
  </property>
</Properties>
</file>