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678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79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241930" y="2455875"/>
            <a:ext cx="7887334" cy="14890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2D75B6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2D75B6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2D75B6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2/6/2025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253544"/>
            <a:ext cx="12192000" cy="5604456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872728" y="5141976"/>
            <a:ext cx="2523744" cy="123139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2D75B6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2/6/2025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2/6/2025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1253544"/>
            <a:ext cx="12192000" cy="560445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37942" y="111328"/>
            <a:ext cx="7516114" cy="3917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2D75B6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593596" y="1363091"/>
            <a:ext cx="9377680" cy="32499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g"/><Relationship Id="rId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41930" y="2455875"/>
            <a:ext cx="7887334" cy="1489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4800" b="1" dirty="0">
                <a:solidFill>
                  <a:srgbClr val="006FC0"/>
                </a:solidFill>
                <a:latin typeface="Calibri"/>
                <a:cs typeface="Calibri"/>
              </a:rPr>
              <a:t>PLAN</a:t>
            </a:r>
            <a:r>
              <a:rPr sz="4800" b="1" spc="-1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4800" b="1" spc="-50" dirty="0">
                <a:solidFill>
                  <a:srgbClr val="006FC0"/>
                </a:solidFill>
                <a:latin typeface="Calibri"/>
                <a:cs typeface="Calibri"/>
              </a:rPr>
              <a:t>OPERATIVO</a:t>
            </a:r>
            <a:r>
              <a:rPr sz="4800" b="1" spc="-1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4800" b="1" dirty="0">
                <a:solidFill>
                  <a:srgbClr val="006FC0"/>
                </a:solidFill>
                <a:latin typeface="Calibri"/>
                <a:cs typeface="Calibri"/>
              </a:rPr>
              <a:t>ANUAL</a:t>
            </a:r>
            <a:r>
              <a:rPr sz="4800" b="1" spc="-1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4800" b="1" spc="-10" dirty="0">
                <a:solidFill>
                  <a:srgbClr val="006FC0"/>
                </a:solidFill>
                <a:latin typeface="Calibri"/>
                <a:cs typeface="Calibri"/>
              </a:rPr>
              <a:t>2024,</a:t>
            </a:r>
            <a:endParaRPr sz="48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4800" b="1" dirty="0">
                <a:solidFill>
                  <a:srgbClr val="006FC0"/>
                </a:solidFill>
                <a:latin typeface="Calibri"/>
                <a:cs typeface="Calibri"/>
              </a:rPr>
              <a:t>Monitoreo</a:t>
            </a:r>
            <a:r>
              <a:rPr sz="4800" b="1" spc="-1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4800" b="1" dirty="0">
                <a:solidFill>
                  <a:srgbClr val="006FC0"/>
                </a:solidFill>
                <a:latin typeface="Calibri"/>
                <a:cs typeface="Calibri"/>
              </a:rPr>
              <a:t>Cuarto</a:t>
            </a:r>
            <a:r>
              <a:rPr sz="4800" b="1" spc="-6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4800" b="1" spc="-10" dirty="0">
                <a:solidFill>
                  <a:srgbClr val="006FC0"/>
                </a:solidFill>
                <a:latin typeface="Calibri"/>
                <a:cs typeface="Calibri"/>
              </a:rPr>
              <a:t>Trimestre</a:t>
            </a:r>
            <a:endParaRPr sz="4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406390" y="3941191"/>
            <a:ext cx="15589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20" dirty="0">
                <a:latin typeface="Calibri"/>
                <a:cs typeface="Calibri"/>
              </a:rPr>
              <a:t>RDC-</a:t>
            </a:r>
            <a:r>
              <a:rPr sz="2400" b="1" spc="-10" dirty="0">
                <a:latin typeface="Calibri"/>
                <a:cs typeface="Calibri"/>
              </a:rPr>
              <a:t>PD-</a:t>
            </a:r>
            <a:r>
              <a:rPr sz="2400" b="1" spc="-25" dirty="0">
                <a:latin typeface="Calibri"/>
                <a:cs typeface="Calibri"/>
              </a:rPr>
              <a:t>023</a:t>
            </a:r>
            <a:endParaRPr sz="24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3108960" y="448055"/>
            <a:ext cx="7620000" cy="6129655"/>
            <a:chOff x="3108960" y="448055"/>
            <a:chExt cx="7620000" cy="6129655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108960" y="448055"/>
              <a:ext cx="6153912" cy="152704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98336" y="4517135"/>
              <a:ext cx="4230623" cy="2060448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345168" y="5242560"/>
            <a:ext cx="2523744" cy="1228344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Dirección</a:t>
            </a:r>
            <a:r>
              <a:rPr spc="-100" dirty="0"/>
              <a:t> </a:t>
            </a:r>
            <a:r>
              <a:rPr dirty="0"/>
              <a:t>de</a:t>
            </a:r>
            <a:r>
              <a:rPr spc="-65" dirty="0"/>
              <a:t> </a:t>
            </a:r>
            <a:r>
              <a:rPr spc="-10" dirty="0"/>
              <a:t>Procesamiento</a:t>
            </a:r>
            <a:r>
              <a:rPr spc="-60" dirty="0"/>
              <a:t> </a:t>
            </a:r>
            <a:r>
              <a:rPr dirty="0"/>
              <a:t>Contable</a:t>
            </a:r>
            <a:r>
              <a:rPr spc="-65" dirty="0"/>
              <a:t> </a:t>
            </a:r>
            <a:r>
              <a:rPr dirty="0"/>
              <a:t>y</a:t>
            </a:r>
            <a:r>
              <a:rPr spc="-55" dirty="0"/>
              <a:t> </a:t>
            </a:r>
            <a:r>
              <a:rPr dirty="0"/>
              <a:t>Estados</a:t>
            </a:r>
            <a:r>
              <a:rPr spc="-55" dirty="0"/>
              <a:t> </a:t>
            </a:r>
            <a:r>
              <a:rPr spc="-10" dirty="0"/>
              <a:t>Financieros</a:t>
            </a: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445386" y="575691"/>
          <a:ext cx="9377680" cy="48272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169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34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94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31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995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062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1770">
                <a:tc rowSpan="2">
                  <a:txBody>
                    <a:bodyPr/>
                    <a:lstStyle/>
                    <a:p>
                      <a:pPr marL="939800">
                        <a:lnSpc>
                          <a:spcPct val="100000"/>
                        </a:lnSpc>
                        <a:spcBef>
                          <a:spcPts val="76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Nombre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del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Indicador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65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532130" marR="47625" indent="-47625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Meta</a:t>
                      </a:r>
                      <a:r>
                        <a:rPr sz="1200" spc="-5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programada 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T4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410"/>
                        </a:lnSpc>
                        <a:spcBef>
                          <a:spcPts val="5"/>
                        </a:spcBef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2024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475615" marR="135890" indent="-32956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Promedio</a:t>
                      </a:r>
                      <a:r>
                        <a:rPr sz="1200" spc="-6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ejecución trimestre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177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965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41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Octubre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1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Noviembre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41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Diciembre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041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PC-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001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 marR="250825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Porcentaje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 Unidades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Ejecutoras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del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Gobierno Central</a:t>
                      </a:r>
                      <a:r>
                        <a:rPr sz="1200" spc="-4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con</a:t>
                      </a:r>
                      <a:r>
                        <a:rPr sz="1200" spc="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sus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registros</a:t>
                      </a:r>
                      <a:r>
                        <a:rPr sz="1200" spc="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contables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validados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de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Ingresos,</a:t>
                      </a:r>
                      <a:r>
                        <a:rPr sz="1200" spc="-3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Gastos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y</a:t>
                      </a:r>
                      <a:r>
                        <a:rPr sz="1200" spc="-5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Financiamiento.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0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1045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PC-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002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 marR="97155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Porcentaje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 Unidades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Ejecutoras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del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Gobierno Central</a:t>
                      </a:r>
                      <a:r>
                        <a:rPr sz="1200" spc="-4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con</a:t>
                      </a:r>
                      <a:r>
                        <a:rPr sz="1200" spc="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sus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registros</a:t>
                      </a:r>
                      <a:r>
                        <a:rPr sz="1200" spc="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contables</a:t>
                      </a:r>
                      <a:r>
                        <a:rPr sz="1200" spc="-3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validados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las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cuentas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y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subcuentas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bancarias</a:t>
                      </a:r>
                      <a:r>
                        <a:rPr sz="1200" spc="-4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en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el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Tesoro.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0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2329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PC-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003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 marR="37465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Porcentaje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 Unidades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Ejecutoras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del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Gobierno Central</a:t>
                      </a:r>
                      <a:r>
                        <a:rPr sz="1200" spc="-4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con</a:t>
                      </a:r>
                      <a:r>
                        <a:rPr sz="1200" spc="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sus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bienes</a:t>
                      </a:r>
                      <a:r>
                        <a:rPr sz="1200" spc="-4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muebles,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inmuebles</a:t>
                      </a:r>
                      <a:r>
                        <a:rPr sz="1200" spc="-4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50" dirty="0">
                          <a:latin typeface="Calibri Light"/>
                          <a:cs typeface="Calibri Light"/>
                        </a:rPr>
                        <a:t>e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intangibles</a:t>
                      </a:r>
                      <a:r>
                        <a:rPr sz="1200" spc="-3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del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período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fiscal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2024,</a:t>
                      </a:r>
                      <a:r>
                        <a:rPr sz="1200" spc="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registrados</a:t>
                      </a:r>
                      <a:r>
                        <a:rPr sz="1200" spc="1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en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el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Sistema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Bienes.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0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753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PC-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004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Porcentaje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 Unidades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Ejecutoras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del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Gobierno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>
                        <a:lnSpc>
                          <a:spcPts val="1400"/>
                        </a:lnSpc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Central</a:t>
                      </a:r>
                      <a:r>
                        <a:rPr sz="1200" spc="-3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con</a:t>
                      </a:r>
                      <a:r>
                        <a:rPr sz="1200" spc="1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sus</a:t>
                      </a:r>
                      <a:r>
                        <a:rPr sz="1200" spc="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saldos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contables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saneados.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19%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9%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10%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b="1" spc="-20" dirty="0">
                          <a:latin typeface="Calibri"/>
                          <a:cs typeface="Calibri"/>
                        </a:rPr>
                        <a:t>100%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41045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PC-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005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 marR="100965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Porcentaje</a:t>
                      </a:r>
                      <a:r>
                        <a:rPr sz="1200" spc="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instituciones</a:t>
                      </a:r>
                      <a:r>
                        <a:rPr sz="1200" spc="8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descentralizadas</a:t>
                      </a:r>
                      <a:r>
                        <a:rPr sz="1200" spc="-5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y/o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autónomas</a:t>
                      </a:r>
                      <a:r>
                        <a:rPr sz="1200" spc="-4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y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seguridad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social,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con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el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registro</a:t>
                      </a:r>
                      <a:r>
                        <a:rPr sz="1200" spc="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su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Ejecución</a:t>
                      </a:r>
                      <a:r>
                        <a:rPr sz="1200" spc="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Presupuestaria</a:t>
                      </a:r>
                      <a:r>
                        <a:rPr sz="1200" spc="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y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 Contable</a:t>
                      </a:r>
                      <a:r>
                        <a:rPr sz="1200" spc="-3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en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el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 SIGEF.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70%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70%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b="1" spc="-20" dirty="0">
                          <a:latin typeface="Calibri"/>
                          <a:cs typeface="Calibri"/>
                        </a:rPr>
                        <a:t>100%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4041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PC-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006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 marR="76835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Porcentaje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Empresas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 Públicas</a:t>
                      </a:r>
                      <a:r>
                        <a:rPr sz="1200" spc="-3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No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Financieras,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con</a:t>
                      </a:r>
                      <a:r>
                        <a:rPr sz="1200" spc="-3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el</a:t>
                      </a:r>
                      <a:r>
                        <a:rPr sz="1200" spc="-3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registro</a:t>
                      </a:r>
                      <a:r>
                        <a:rPr sz="1200" spc="3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3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su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Ejecución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Presupuestaria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 en</a:t>
                      </a:r>
                      <a:r>
                        <a:rPr sz="1200" spc="-3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el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SIGEF.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60%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16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16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16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60%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16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0" algn="ctr">
                        <a:lnSpc>
                          <a:spcPct val="100000"/>
                        </a:lnSpc>
                      </a:pPr>
                      <a:r>
                        <a:rPr sz="1200" b="1" spc="-25" dirty="0">
                          <a:latin typeface="Calibri"/>
                          <a:cs typeface="Calibri"/>
                        </a:rPr>
                        <a:t>60%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16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1220562"/>
            <a:ext cx="12192000" cy="5607050"/>
            <a:chOff x="0" y="1220562"/>
            <a:chExt cx="12192000" cy="560705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220562"/>
              <a:ext cx="12192000" cy="5606956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887711" y="5288280"/>
              <a:ext cx="2304288" cy="1231392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Dirección</a:t>
            </a:r>
            <a:r>
              <a:rPr spc="-100" dirty="0"/>
              <a:t> </a:t>
            </a:r>
            <a:r>
              <a:rPr dirty="0"/>
              <a:t>de</a:t>
            </a:r>
            <a:r>
              <a:rPr spc="-65" dirty="0"/>
              <a:t> </a:t>
            </a:r>
            <a:r>
              <a:rPr spc="-10" dirty="0"/>
              <a:t>Procesamiento</a:t>
            </a:r>
            <a:r>
              <a:rPr spc="-60" dirty="0"/>
              <a:t> </a:t>
            </a:r>
            <a:r>
              <a:rPr dirty="0"/>
              <a:t>Contable</a:t>
            </a:r>
            <a:r>
              <a:rPr spc="-65" dirty="0"/>
              <a:t> </a:t>
            </a:r>
            <a:r>
              <a:rPr dirty="0"/>
              <a:t>y</a:t>
            </a:r>
            <a:r>
              <a:rPr spc="-55" dirty="0"/>
              <a:t> </a:t>
            </a:r>
            <a:r>
              <a:rPr dirty="0"/>
              <a:t>Estados</a:t>
            </a:r>
            <a:r>
              <a:rPr spc="-55" dirty="0"/>
              <a:t> </a:t>
            </a:r>
            <a:r>
              <a:rPr spc="-10" dirty="0"/>
              <a:t>Financieros</a:t>
            </a: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1445386" y="525144"/>
          <a:ext cx="9224007" cy="509777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946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45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31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49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912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954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1770">
                <a:tc rowSpan="2">
                  <a:txBody>
                    <a:bodyPr/>
                    <a:lstStyle/>
                    <a:p>
                      <a:pPr marL="930910">
                        <a:lnSpc>
                          <a:spcPct val="100000"/>
                        </a:lnSpc>
                        <a:spcBef>
                          <a:spcPts val="76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Nombre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del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Indicador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65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Meta</a:t>
                      </a:r>
                      <a:r>
                        <a:rPr sz="1200" spc="-5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programada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T4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3810" algn="ctr">
                        <a:lnSpc>
                          <a:spcPts val="1410"/>
                        </a:lnSpc>
                        <a:spcBef>
                          <a:spcPts val="5"/>
                        </a:spcBef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2024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Promedio</a:t>
                      </a:r>
                      <a:r>
                        <a:rPr sz="1200" spc="-6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ejecución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1905" algn="ctr">
                        <a:lnSpc>
                          <a:spcPts val="1410"/>
                        </a:lnSpc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trimestre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177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965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41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Octubre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41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Noviembre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1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Diciembre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753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PC-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007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 marR="86360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Porcentaje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gobiernos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locales</a:t>
                      </a:r>
                      <a:r>
                        <a:rPr sz="1200" spc="-5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,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con</a:t>
                      </a:r>
                      <a:r>
                        <a:rPr sz="1200" spc="-3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el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registro</a:t>
                      </a:r>
                      <a:r>
                        <a:rPr sz="1200" spc="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de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su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Ejecución</a:t>
                      </a:r>
                      <a:r>
                        <a:rPr sz="1200" spc="-4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Presupuestaria.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080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b="1" spc="-20" dirty="0">
                          <a:latin typeface="Calibri"/>
                          <a:cs typeface="Calibri"/>
                        </a:rPr>
                        <a:t>100%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041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PC-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009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 marR="9525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Porcentaje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Instituciones</a:t>
                      </a:r>
                      <a:r>
                        <a:rPr sz="1200" spc="4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del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Gobierno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Central</a:t>
                      </a:r>
                      <a:r>
                        <a:rPr sz="1200" spc="-4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con</a:t>
                      </a:r>
                      <a:r>
                        <a:rPr sz="1200" spc="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el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Sistema</a:t>
                      </a:r>
                      <a:r>
                        <a:rPr sz="1200" spc="-3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Contabilidad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Gubernamental implementado.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14%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14%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spc="-20" dirty="0">
                          <a:latin typeface="Calibri"/>
                          <a:cs typeface="Calibri"/>
                        </a:rPr>
                        <a:t>100%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753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PC-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010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 marR="127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Porcentaje</a:t>
                      </a:r>
                      <a:r>
                        <a:rPr sz="1200" spc="6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6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Gobiernos</a:t>
                      </a:r>
                      <a:r>
                        <a:rPr sz="1200" spc="4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Locales</a:t>
                      </a:r>
                      <a:r>
                        <a:rPr sz="1200" spc="5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con</a:t>
                      </a:r>
                      <a:r>
                        <a:rPr sz="1200" spc="7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el</a:t>
                      </a:r>
                      <a:r>
                        <a:rPr sz="1200" spc="5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Sistema</a:t>
                      </a:r>
                      <a:r>
                        <a:rPr sz="1200" spc="7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de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Contabilidad</a:t>
                      </a:r>
                      <a:r>
                        <a:rPr sz="1200" spc="4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Gubernamental</a:t>
                      </a:r>
                      <a:r>
                        <a:rPr sz="1200" spc="5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implementado.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25%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25%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sz="1200" b="1" spc="-20" dirty="0">
                          <a:latin typeface="Calibri"/>
                          <a:cs typeface="Calibri"/>
                        </a:rPr>
                        <a:t>100%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927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753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PC-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011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 marR="2540">
                        <a:lnSpc>
                          <a:spcPct val="100000"/>
                        </a:lnSpc>
                        <a:tabLst>
                          <a:tab pos="481965" algn="l"/>
                          <a:tab pos="826769" algn="l"/>
                          <a:tab pos="1622425" algn="l"/>
                          <a:tab pos="2259330" algn="l"/>
                          <a:tab pos="2604135" algn="l"/>
                          <a:tab pos="2902585" algn="l"/>
                        </a:tabLst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Área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	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	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Asistencia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	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Técnica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	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en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	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el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	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SCG,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implementada.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50%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50%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b="1" spc="-20" dirty="0">
                          <a:latin typeface="Calibri"/>
                          <a:cs typeface="Calibri"/>
                        </a:rPr>
                        <a:t>100%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753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PC-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012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Cantidad</a:t>
                      </a:r>
                      <a:r>
                        <a:rPr sz="1200" spc="145" dirty="0">
                          <a:latin typeface="Calibri Light"/>
                          <a:cs typeface="Calibri Light"/>
                        </a:rPr>
                        <a:t> 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145" dirty="0">
                          <a:latin typeface="Calibri Light"/>
                          <a:cs typeface="Calibri Light"/>
                        </a:rPr>
                        <a:t> 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Estados</a:t>
                      </a:r>
                      <a:r>
                        <a:rPr sz="1200" spc="140" dirty="0">
                          <a:latin typeface="Calibri Light"/>
                          <a:cs typeface="Calibri Light"/>
                        </a:rPr>
                        <a:t> 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Financieros</a:t>
                      </a:r>
                      <a:r>
                        <a:rPr sz="1200" spc="135" dirty="0">
                          <a:latin typeface="Calibri Light"/>
                          <a:cs typeface="Calibri Light"/>
                        </a:rPr>
                        <a:t> 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del</a:t>
                      </a:r>
                      <a:r>
                        <a:rPr sz="1200" spc="145" dirty="0">
                          <a:latin typeface="Calibri Light"/>
                          <a:cs typeface="Calibri Light"/>
                        </a:rPr>
                        <a:t> 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Gobierno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>
                        <a:lnSpc>
                          <a:spcPts val="1395"/>
                        </a:lnSpc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Central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elaborados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 oportunamente.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50" dirty="0">
                          <a:latin typeface="Calibri Light"/>
                          <a:cs typeface="Calibri Light"/>
                        </a:rPr>
                        <a:t>3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33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50" dirty="0">
                          <a:latin typeface="Calibri Light"/>
                          <a:cs typeface="Calibri Light"/>
                        </a:rPr>
                        <a:t>1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33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spc="-20" dirty="0">
                          <a:latin typeface="Calibri"/>
                          <a:cs typeface="Calibri"/>
                        </a:rPr>
                        <a:t>100%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5753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PC-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014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Cantidad</a:t>
                      </a:r>
                      <a:r>
                        <a:rPr sz="1200" spc="-6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estados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ejecución</a:t>
                      </a:r>
                      <a:r>
                        <a:rPr sz="1200" spc="-3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presupuestaria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>
                        <a:lnSpc>
                          <a:spcPts val="1395"/>
                        </a:lnSpc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elaborados</a:t>
                      </a:r>
                      <a:r>
                        <a:rPr sz="1200" spc="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oportunamente.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50" dirty="0">
                          <a:latin typeface="Calibri Light"/>
                          <a:cs typeface="Calibri Light"/>
                        </a:rPr>
                        <a:t>3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spc="-50" dirty="0">
                          <a:latin typeface="Calibri Light"/>
                          <a:cs typeface="Calibri Light"/>
                        </a:rPr>
                        <a:t>1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</a:pPr>
                      <a:r>
                        <a:rPr sz="1200" spc="-50" dirty="0">
                          <a:latin typeface="Calibri Light"/>
                          <a:cs typeface="Calibri Light"/>
                        </a:rPr>
                        <a:t>1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spc="-50" dirty="0">
                          <a:latin typeface="Calibri Light"/>
                          <a:cs typeface="Calibri Light"/>
                        </a:rPr>
                        <a:t>1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b="1" spc="-20" dirty="0">
                          <a:latin typeface="Calibri"/>
                          <a:cs typeface="Calibri"/>
                        </a:rPr>
                        <a:t>100%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41045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PC-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015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 marR="25209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Cantidad</a:t>
                      </a:r>
                      <a:r>
                        <a:rPr sz="1200" spc="-6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3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cuentas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ahorro</a:t>
                      </a:r>
                      <a:r>
                        <a:rPr sz="1200" spc="-3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inversión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financiamiento</a:t>
                      </a:r>
                      <a:r>
                        <a:rPr sz="1200" spc="-5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del</a:t>
                      </a:r>
                      <a:r>
                        <a:rPr sz="1200" spc="-4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Gobierno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Central</a:t>
                      </a:r>
                      <a:r>
                        <a:rPr sz="1200" spc="-4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elaboradas oportunamente.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63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16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21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16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21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16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21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16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b="1" spc="-20" dirty="0">
                          <a:latin typeface="Calibri"/>
                          <a:cs typeface="Calibri"/>
                        </a:rPr>
                        <a:t>100%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45134">
                <a:tc gridSpan="6"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20"/>
                        </a:spcBef>
                      </a:pPr>
                      <a:r>
                        <a:rPr sz="1200" spc="-2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Total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de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indicadores</a:t>
                      </a:r>
                      <a:r>
                        <a:rPr sz="1200" spc="-2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medidos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T4:</a:t>
                      </a:r>
                      <a:r>
                        <a:rPr sz="1200" spc="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2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13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29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898135" y="5715000"/>
            <a:ext cx="755903" cy="755904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5855334" y="5890971"/>
            <a:ext cx="16414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Calibri"/>
                <a:cs typeface="Calibri"/>
              </a:rPr>
              <a:t>Efectividad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Departamento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345168" y="5242560"/>
            <a:ext cx="2523744" cy="1228344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31190">
              <a:lnSpc>
                <a:spcPct val="100000"/>
              </a:lnSpc>
              <a:spcBef>
                <a:spcPts val="100"/>
              </a:spcBef>
            </a:pPr>
            <a:r>
              <a:rPr dirty="0"/>
              <a:t>Dirección</a:t>
            </a:r>
            <a:r>
              <a:rPr spc="-70" dirty="0"/>
              <a:t> </a:t>
            </a:r>
            <a:r>
              <a:rPr dirty="0"/>
              <a:t>de</a:t>
            </a:r>
            <a:r>
              <a:rPr spc="-35" dirty="0"/>
              <a:t> </a:t>
            </a:r>
            <a:r>
              <a:rPr dirty="0"/>
              <a:t>Análisis</a:t>
            </a:r>
            <a:r>
              <a:rPr spc="-50" dirty="0"/>
              <a:t> </a:t>
            </a:r>
            <a:r>
              <a:rPr dirty="0"/>
              <a:t>de</a:t>
            </a:r>
            <a:r>
              <a:rPr spc="-20" dirty="0"/>
              <a:t> </a:t>
            </a:r>
            <a:r>
              <a:rPr dirty="0"/>
              <a:t>la</a:t>
            </a:r>
            <a:r>
              <a:rPr spc="-40" dirty="0"/>
              <a:t> </a:t>
            </a:r>
            <a:r>
              <a:rPr spc="-10" dirty="0"/>
              <a:t>Información</a:t>
            </a:r>
            <a:r>
              <a:rPr spc="-65" dirty="0"/>
              <a:t> </a:t>
            </a:r>
            <a:r>
              <a:rPr spc="-10" dirty="0"/>
              <a:t>Financiera</a:t>
            </a: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377696" y="1250950"/>
          <a:ext cx="9377680" cy="15773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169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34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94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31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995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062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1770">
                <a:tc rowSpan="2">
                  <a:txBody>
                    <a:bodyPr/>
                    <a:lstStyle/>
                    <a:p>
                      <a:pPr marL="939800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Nombre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del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Indicador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71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Meta</a:t>
                      </a:r>
                      <a:r>
                        <a:rPr sz="1200" spc="-5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programada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T4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405"/>
                        </a:lnSpc>
                        <a:spcBef>
                          <a:spcPts val="5"/>
                        </a:spcBef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2024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475615" marR="135890" indent="-32956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Promedio</a:t>
                      </a:r>
                      <a:r>
                        <a:rPr sz="1200" spc="-6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ejecución trimestre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57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177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971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405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Octubre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5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Noviembre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405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Diciembre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1045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AI-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03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 marR="16256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Cantidad</a:t>
                      </a:r>
                      <a:r>
                        <a:rPr sz="1200" spc="-4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informes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económico-financieros orientados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a</a:t>
                      </a:r>
                      <a:r>
                        <a:rPr sz="1200" spc="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fortalecer</a:t>
                      </a:r>
                      <a:r>
                        <a:rPr sz="1200" spc="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el</a:t>
                      </a:r>
                      <a:r>
                        <a:rPr sz="1200" spc="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Sistema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1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Contabilidad Gubernamental</a:t>
                      </a:r>
                      <a:r>
                        <a:rPr sz="1200" spc="-3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y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la</a:t>
                      </a:r>
                      <a:r>
                        <a:rPr sz="1200" spc="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rendición</a:t>
                      </a:r>
                      <a:r>
                        <a:rPr sz="1200" spc="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cuentas. (RUTA).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0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2755">
                <a:tc gridSpan="6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35"/>
                        </a:spcBef>
                      </a:pPr>
                      <a:r>
                        <a:rPr sz="1200" spc="-2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Total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de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indicadores</a:t>
                      </a:r>
                      <a:r>
                        <a:rPr sz="1200" spc="-2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medidos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T1:</a:t>
                      </a:r>
                      <a:r>
                        <a:rPr sz="1200" spc="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5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1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314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5813805" y="3633342"/>
            <a:ext cx="16414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Calibri"/>
                <a:cs typeface="Calibri"/>
              </a:rPr>
              <a:t>Efectividad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Departamento</a:t>
            </a:r>
            <a:endParaRPr sz="1200">
              <a:latin typeface="Calibri"/>
              <a:cs typeface="Calibri"/>
            </a:endParaRPr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419600" y="3176016"/>
            <a:ext cx="1191768" cy="1191768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345168" y="5242560"/>
            <a:ext cx="2523744" cy="1228344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0589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Departamento</a:t>
            </a:r>
            <a:r>
              <a:rPr spc="-70" dirty="0"/>
              <a:t> </a:t>
            </a:r>
            <a:r>
              <a:rPr dirty="0"/>
              <a:t>de</a:t>
            </a:r>
            <a:r>
              <a:rPr spc="-90" dirty="0"/>
              <a:t> </a:t>
            </a:r>
            <a:r>
              <a:rPr dirty="0"/>
              <a:t>Recursos</a:t>
            </a:r>
            <a:r>
              <a:rPr spc="-85" dirty="0"/>
              <a:t> </a:t>
            </a:r>
            <a:r>
              <a:rPr spc="-10" dirty="0"/>
              <a:t>Humanos</a:t>
            </a: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445386" y="922782"/>
          <a:ext cx="9377680" cy="40773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169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34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94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31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995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062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1770">
                <a:tc rowSpan="2">
                  <a:txBody>
                    <a:bodyPr/>
                    <a:lstStyle/>
                    <a:p>
                      <a:pPr marL="939800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Nombre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del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Indicador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71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532130" marR="47625" indent="-47625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Meta</a:t>
                      </a:r>
                      <a:r>
                        <a:rPr sz="1200" spc="-5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programada 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T4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57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410"/>
                        </a:lnSpc>
                        <a:spcBef>
                          <a:spcPts val="5"/>
                        </a:spcBef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2024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Promedio</a:t>
                      </a:r>
                      <a:r>
                        <a:rPr sz="1200" spc="-5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ejecución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5080" algn="ctr">
                        <a:lnSpc>
                          <a:spcPts val="1410"/>
                        </a:lnSpc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trimestre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177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971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41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Octubre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1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Noviembre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41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Diciembre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753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DIGECOG-RH-002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 marR="27305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Porcentaje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 nombramientos</a:t>
                      </a:r>
                      <a:r>
                        <a:rPr sz="1200" spc="-5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emitidos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acorde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a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las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contrataciones realizadas.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753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DIGECOG-RH-004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 marR="190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Porcentaje</a:t>
                      </a:r>
                      <a:r>
                        <a:rPr sz="1200" spc="114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114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personal</a:t>
                      </a:r>
                      <a:r>
                        <a:rPr sz="1200" spc="11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beneficiado</a:t>
                      </a:r>
                      <a:r>
                        <a:rPr sz="1200" spc="114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con</a:t>
                      </a:r>
                      <a:r>
                        <a:rPr sz="1200" spc="10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incentivos,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según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la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ley</a:t>
                      </a:r>
                      <a:r>
                        <a:rPr sz="1200" spc="-5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función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pública.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sz="1200" b="1" spc="-20" dirty="0">
                          <a:latin typeface="Calibri"/>
                          <a:cs typeface="Calibri"/>
                        </a:rPr>
                        <a:t>100%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927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339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DIGECOG-RH-005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Cantidad</a:t>
                      </a:r>
                      <a:r>
                        <a:rPr sz="1200" spc="-4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reportes e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informes</a:t>
                      </a:r>
                      <a:r>
                        <a:rPr sz="1200" spc="-4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ausentismo.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40"/>
                        </a:spcBef>
                      </a:pPr>
                      <a:r>
                        <a:rPr sz="1200" spc="-50" dirty="0">
                          <a:latin typeface="Calibri Light"/>
                          <a:cs typeface="Calibri Light"/>
                        </a:rPr>
                        <a:t>1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32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040"/>
                        </a:spcBef>
                      </a:pPr>
                      <a:r>
                        <a:rPr sz="1200" spc="-50" dirty="0">
                          <a:latin typeface="Calibri Light"/>
                          <a:cs typeface="Calibri Light"/>
                        </a:rPr>
                        <a:t>1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32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40"/>
                        </a:spcBef>
                      </a:pPr>
                      <a:r>
                        <a:rPr sz="1200" spc="-50" dirty="0">
                          <a:latin typeface="Calibri Light"/>
                          <a:cs typeface="Calibri Light"/>
                        </a:rPr>
                        <a:t>1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32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1040"/>
                        </a:spcBef>
                      </a:pPr>
                      <a:r>
                        <a:rPr sz="1200" spc="-50" dirty="0">
                          <a:latin typeface="Calibri Light"/>
                          <a:cs typeface="Calibri Light"/>
                        </a:rPr>
                        <a:t>1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32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1040"/>
                        </a:spcBef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32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2755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DIGECOG-RH-006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Cantidad</a:t>
                      </a:r>
                      <a:r>
                        <a:rPr sz="1200" spc="-4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nóminas</a:t>
                      </a:r>
                      <a:r>
                        <a:rPr sz="1200" spc="-3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elaboradas</a:t>
                      </a:r>
                      <a:r>
                        <a:rPr sz="1200" spc="-4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en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plazo</a:t>
                      </a:r>
                      <a:r>
                        <a:rPr sz="1200" spc="-4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oportuno.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040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12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32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040"/>
                        </a:spcBef>
                      </a:pPr>
                      <a:r>
                        <a:rPr sz="1200" spc="-50" dirty="0">
                          <a:latin typeface="Calibri Light"/>
                          <a:cs typeface="Calibri Light"/>
                        </a:rPr>
                        <a:t>4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32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40"/>
                        </a:spcBef>
                      </a:pPr>
                      <a:r>
                        <a:rPr sz="1200" spc="-50" dirty="0">
                          <a:latin typeface="Calibri Light"/>
                          <a:cs typeface="Calibri Light"/>
                        </a:rPr>
                        <a:t>4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32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1040"/>
                        </a:spcBef>
                      </a:pPr>
                      <a:r>
                        <a:rPr sz="1200" spc="-50" dirty="0">
                          <a:latin typeface="Calibri Light"/>
                          <a:cs typeface="Calibri Light"/>
                        </a:rPr>
                        <a:t>4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32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1040"/>
                        </a:spcBef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32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753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DIGECOG-RH-007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 marR="254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Porcentaje</a:t>
                      </a:r>
                      <a:r>
                        <a:rPr sz="1200" spc="47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47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hojas</a:t>
                      </a:r>
                      <a:r>
                        <a:rPr sz="1200" spc="45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47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cálculo</a:t>
                      </a:r>
                      <a:r>
                        <a:rPr sz="1200" spc="46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generadas</a:t>
                      </a:r>
                      <a:r>
                        <a:rPr sz="1200" spc="46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para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derechos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adquiridos</a:t>
                      </a:r>
                      <a:r>
                        <a:rPr sz="1200" spc="-4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en</a:t>
                      </a:r>
                      <a:r>
                        <a:rPr sz="1200" spc="-3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un plazo</a:t>
                      </a:r>
                      <a:r>
                        <a:rPr sz="1200" spc="-5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oportuno.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"/>
                          <a:cs typeface="Calibri"/>
                        </a:rPr>
                        <a:t>100%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0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5753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DIGECOG-RH-008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 marR="190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Porcentaje</a:t>
                      </a:r>
                      <a:r>
                        <a:rPr sz="1200" spc="200" dirty="0">
                          <a:latin typeface="Calibri Light"/>
                          <a:cs typeface="Calibri Light"/>
                        </a:rPr>
                        <a:t> 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200" dirty="0">
                          <a:latin typeface="Calibri Light"/>
                          <a:cs typeface="Calibri Light"/>
                        </a:rPr>
                        <a:t> 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reconocimientos</a:t>
                      </a:r>
                      <a:r>
                        <a:rPr sz="1200" spc="195" dirty="0">
                          <a:latin typeface="Calibri Light"/>
                          <a:cs typeface="Calibri Light"/>
                        </a:rPr>
                        <a:t> 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y</a:t>
                      </a:r>
                      <a:r>
                        <a:rPr sz="1200" spc="190" dirty="0">
                          <a:latin typeface="Calibri Light"/>
                          <a:cs typeface="Calibri Light"/>
                        </a:rPr>
                        <a:t> 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acciones</a:t>
                      </a:r>
                      <a:r>
                        <a:rPr sz="1200" spc="185" dirty="0">
                          <a:latin typeface="Calibri Light"/>
                          <a:cs typeface="Calibri Light"/>
                        </a:rPr>
                        <a:t>  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de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integración</a:t>
                      </a:r>
                      <a:r>
                        <a:rPr sz="1200" spc="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ejecutadas.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90%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80%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0" algn="ctr">
                        <a:lnSpc>
                          <a:spcPct val="100000"/>
                        </a:lnSpc>
                      </a:pPr>
                      <a:r>
                        <a:rPr sz="1200" b="1" spc="-25" dirty="0">
                          <a:latin typeface="Calibri"/>
                          <a:cs typeface="Calibri"/>
                        </a:rPr>
                        <a:t>89%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5753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DIGECOG-RH-009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Porcentaje</a:t>
                      </a:r>
                      <a:r>
                        <a:rPr sz="1200" spc="20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20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satisfacción</a:t>
                      </a:r>
                      <a:r>
                        <a:rPr sz="1200" spc="2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resultado</a:t>
                      </a:r>
                      <a:r>
                        <a:rPr sz="1200" spc="2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20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aplicación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>
                        <a:lnSpc>
                          <a:spcPts val="1395"/>
                        </a:lnSpc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encuesta</a:t>
                      </a:r>
                      <a:r>
                        <a:rPr sz="1200" spc="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clima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organizacional.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90%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90%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90%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845040" y="5205984"/>
            <a:ext cx="2346959" cy="1228343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0589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Departamento</a:t>
            </a:r>
            <a:r>
              <a:rPr spc="-70" dirty="0"/>
              <a:t> </a:t>
            </a:r>
            <a:r>
              <a:rPr dirty="0"/>
              <a:t>de</a:t>
            </a:r>
            <a:r>
              <a:rPr spc="-90" dirty="0"/>
              <a:t> </a:t>
            </a:r>
            <a:r>
              <a:rPr dirty="0"/>
              <a:t>Recursos</a:t>
            </a:r>
            <a:r>
              <a:rPr spc="-85" dirty="0"/>
              <a:t> </a:t>
            </a:r>
            <a:r>
              <a:rPr spc="-10" dirty="0"/>
              <a:t>Humanos</a:t>
            </a: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247813" y="606933"/>
          <a:ext cx="9248140" cy="46329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71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63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67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60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30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852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9075">
                <a:tc rowSpan="2">
                  <a:txBody>
                    <a:bodyPr/>
                    <a:lstStyle/>
                    <a:p>
                      <a:pPr marL="91821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Nombre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del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Indicador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2318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Meta</a:t>
                      </a:r>
                      <a:r>
                        <a:rPr sz="1200" spc="-4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programada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T4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2024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39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Promedio</a:t>
                      </a:r>
                      <a:r>
                        <a:rPr sz="1200" spc="-6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ejecución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trimestre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907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410"/>
                        </a:lnSpc>
                        <a:spcBef>
                          <a:spcPts val="215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Octubre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410"/>
                        </a:lnSpc>
                        <a:spcBef>
                          <a:spcPts val="215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Noviembre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10"/>
                        </a:lnSpc>
                        <a:spcBef>
                          <a:spcPts val="215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Diciembre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5635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DIGECOG-RH-010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Cantidad</a:t>
                      </a:r>
                      <a:r>
                        <a:rPr sz="1200" spc="-6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3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acuerdos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desempeño</a:t>
                      </a:r>
                      <a:r>
                        <a:rPr sz="1200" spc="-6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laboral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gestionados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255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5635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DIGECOG-RH-011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Porcentaje</a:t>
                      </a:r>
                      <a:r>
                        <a:rPr sz="1200" spc="49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49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personal</a:t>
                      </a:r>
                      <a:r>
                        <a:rPr sz="1200" spc="484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49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nuevo</a:t>
                      </a:r>
                      <a:r>
                        <a:rPr sz="1200" spc="49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ingreso</a:t>
                      </a:r>
                      <a:r>
                        <a:rPr sz="1200" spc="484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que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supera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el</a:t>
                      </a:r>
                      <a:r>
                        <a:rPr sz="1200" spc="-3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período</a:t>
                      </a:r>
                      <a:r>
                        <a:rPr sz="1200" spc="-3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probatorio.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476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476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476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476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080" algn="ctr">
                        <a:lnSpc>
                          <a:spcPct val="100000"/>
                        </a:lnSpc>
                      </a:pPr>
                      <a:r>
                        <a:rPr sz="1200" b="1" spc="-20" dirty="0">
                          <a:latin typeface="Calibri"/>
                          <a:cs typeface="Calibri"/>
                        </a:rPr>
                        <a:t>100%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76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4041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DIGECOG-RH-012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 algn="just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Porcentaje</a:t>
                      </a:r>
                      <a:r>
                        <a:rPr sz="1200" spc="260" dirty="0">
                          <a:latin typeface="Calibri Light"/>
                          <a:cs typeface="Calibri Light"/>
                        </a:rPr>
                        <a:t>  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265" dirty="0">
                          <a:latin typeface="Calibri Light"/>
                          <a:cs typeface="Calibri Light"/>
                        </a:rPr>
                        <a:t>  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accidentes</a:t>
                      </a:r>
                      <a:r>
                        <a:rPr sz="1200" spc="260" dirty="0">
                          <a:latin typeface="Calibri Light"/>
                          <a:cs typeface="Calibri Light"/>
                        </a:rPr>
                        <a:t>  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265" dirty="0">
                          <a:latin typeface="Calibri Light"/>
                          <a:cs typeface="Calibri Light"/>
                        </a:rPr>
                        <a:t>  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trabajo</a:t>
                      </a:r>
                      <a:r>
                        <a:rPr sz="1200" spc="265" dirty="0">
                          <a:latin typeface="Calibri Light"/>
                          <a:cs typeface="Calibri Light"/>
                        </a:rPr>
                        <a:t>   </a:t>
                      </a:r>
                      <a:r>
                        <a:rPr sz="1200" spc="-50" dirty="0">
                          <a:latin typeface="Calibri Light"/>
                          <a:cs typeface="Calibri Light"/>
                        </a:rPr>
                        <a:t>y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enfermedades</a:t>
                      </a:r>
                      <a:r>
                        <a:rPr sz="1200" spc="295" dirty="0">
                          <a:latin typeface="Calibri Light"/>
                          <a:cs typeface="Calibri Light"/>
                        </a:rPr>
                        <a:t>  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profesionales</a:t>
                      </a:r>
                      <a:r>
                        <a:rPr sz="1200" spc="295" dirty="0">
                          <a:latin typeface="Calibri Light"/>
                          <a:cs typeface="Calibri Light"/>
                        </a:rPr>
                        <a:t>  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reportados</a:t>
                      </a:r>
                      <a:r>
                        <a:rPr sz="1200" spc="295" dirty="0">
                          <a:latin typeface="Calibri Light"/>
                          <a:cs typeface="Calibri Light"/>
                        </a:rPr>
                        <a:t>   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al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IDOPPRIL.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080" algn="ctr">
                        <a:lnSpc>
                          <a:spcPct val="100000"/>
                        </a:lnSpc>
                      </a:pPr>
                      <a:r>
                        <a:rPr sz="1200" b="1" spc="-20" dirty="0">
                          <a:latin typeface="Calibri"/>
                          <a:cs typeface="Calibri"/>
                        </a:rPr>
                        <a:t>100%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43915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DIGECOG-RH-013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 algn="just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Cantidad</a:t>
                      </a:r>
                      <a:r>
                        <a:rPr sz="1200" spc="415" dirty="0">
                          <a:latin typeface="Calibri Light"/>
                          <a:cs typeface="Calibri Light"/>
                        </a:rPr>
                        <a:t> 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420" dirty="0">
                          <a:latin typeface="Calibri Light"/>
                          <a:cs typeface="Calibri Light"/>
                        </a:rPr>
                        <a:t> 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actividades</a:t>
                      </a:r>
                      <a:r>
                        <a:rPr sz="1200" spc="409" dirty="0">
                          <a:latin typeface="Calibri Light"/>
                          <a:cs typeface="Calibri Light"/>
                        </a:rPr>
                        <a:t> 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420" dirty="0">
                          <a:latin typeface="Calibri Light"/>
                          <a:cs typeface="Calibri Light"/>
                        </a:rPr>
                        <a:t> 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promoción</a:t>
                      </a:r>
                      <a:r>
                        <a:rPr sz="1200" spc="409" dirty="0">
                          <a:latin typeface="Calibri Light"/>
                          <a:cs typeface="Calibri Light"/>
                        </a:rPr>
                        <a:t>  </a:t>
                      </a:r>
                      <a:r>
                        <a:rPr sz="1200" spc="-50" dirty="0">
                          <a:latin typeface="Calibri Light"/>
                          <a:cs typeface="Calibri Light"/>
                        </a:rPr>
                        <a:t>y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prevención</a:t>
                      </a:r>
                      <a:r>
                        <a:rPr sz="1200" spc="16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en</a:t>
                      </a:r>
                      <a:r>
                        <a:rPr sz="1200" spc="16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la</a:t>
                      </a:r>
                      <a:r>
                        <a:rPr sz="1200" spc="17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salud</a:t>
                      </a:r>
                      <a:r>
                        <a:rPr sz="1200" spc="14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efectuadas,</a:t>
                      </a:r>
                      <a:r>
                        <a:rPr sz="1200" spc="17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procurando</a:t>
                      </a:r>
                      <a:r>
                        <a:rPr sz="1200" spc="16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la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igualdad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género.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533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20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spc="-50" dirty="0">
                          <a:latin typeface="Calibri Light"/>
                          <a:cs typeface="Calibri Light"/>
                        </a:rPr>
                        <a:t>1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524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20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spc="-50" dirty="0">
                          <a:latin typeface="Calibri Light"/>
                          <a:cs typeface="Calibri Light"/>
                        </a:rPr>
                        <a:t>1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524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20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715" algn="ctr">
                        <a:lnSpc>
                          <a:spcPct val="100000"/>
                        </a:lnSpc>
                      </a:pPr>
                      <a:r>
                        <a:rPr sz="1200" spc="-50" dirty="0">
                          <a:latin typeface="Calibri Light"/>
                          <a:cs typeface="Calibri Light"/>
                        </a:rPr>
                        <a:t>1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524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20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524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20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255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524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5635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DIGECOG-RH-014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 marR="1270">
                        <a:lnSpc>
                          <a:spcPct val="100000"/>
                        </a:lnSpc>
                        <a:spcBef>
                          <a:spcPts val="5"/>
                        </a:spcBef>
                        <a:tabLst>
                          <a:tab pos="780415" algn="l"/>
                          <a:tab pos="1158875" algn="l"/>
                          <a:tab pos="1899285" algn="l"/>
                          <a:tab pos="2277745" algn="l"/>
                        </a:tabLst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Cantidad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	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	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reportes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	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	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enfermedades epidemiológicas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remitidos</a:t>
                      </a:r>
                      <a:r>
                        <a:rPr sz="1200" spc="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a</a:t>
                      </a:r>
                      <a:r>
                        <a:rPr sz="1200" spc="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la</a:t>
                      </a:r>
                      <a:r>
                        <a:rPr sz="1200" spc="1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DIGEPI.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13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spc="-50" dirty="0">
                          <a:latin typeface="Calibri Light"/>
                          <a:cs typeface="Calibri Light"/>
                        </a:rPr>
                        <a:t>5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715" algn="ctr">
                        <a:lnSpc>
                          <a:spcPct val="100000"/>
                        </a:lnSpc>
                      </a:pPr>
                      <a:r>
                        <a:rPr sz="1200" spc="-50" dirty="0">
                          <a:latin typeface="Calibri Light"/>
                          <a:cs typeface="Calibri Light"/>
                        </a:rPr>
                        <a:t>4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spc="-50" dirty="0">
                          <a:latin typeface="Calibri Light"/>
                          <a:cs typeface="Calibri Light"/>
                        </a:rPr>
                        <a:t>5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255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0358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31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DIGECOG-RH-015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Porcentaje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 indicadores</a:t>
                      </a:r>
                      <a:r>
                        <a:rPr sz="1200" spc="-3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gestión</a:t>
                      </a:r>
                      <a:r>
                        <a:rPr sz="1200" spc="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actualizados.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67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90%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98%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255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345168" y="5242560"/>
            <a:ext cx="2523744" cy="1228344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0589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Departamento</a:t>
            </a:r>
            <a:r>
              <a:rPr spc="-70" dirty="0"/>
              <a:t> </a:t>
            </a:r>
            <a:r>
              <a:rPr dirty="0"/>
              <a:t>de</a:t>
            </a:r>
            <a:r>
              <a:rPr spc="-90" dirty="0"/>
              <a:t> </a:t>
            </a:r>
            <a:r>
              <a:rPr dirty="0"/>
              <a:t>Recursos</a:t>
            </a:r>
            <a:r>
              <a:rPr spc="-85" dirty="0"/>
              <a:t> </a:t>
            </a:r>
            <a:r>
              <a:rPr spc="-10" dirty="0"/>
              <a:t>Humanos</a:t>
            </a: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510283" y="726820"/>
          <a:ext cx="9248140" cy="30708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71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63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67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60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30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852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9075">
                <a:tc rowSpan="2">
                  <a:txBody>
                    <a:bodyPr/>
                    <a:lstStyle/>
                    <a:p>
                      <a:pPr marL="91821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Nombre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del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Indicador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2318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Meta</a:t>
                      </a:r>
                      <a:r>
                        <a:rPr sz="1200" spc="-5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programada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T4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2024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39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Promedio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ejecución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trimestre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907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410"/>
                        </a:lnSpc>
                        <a:spcBef>
                          <a:spcPts val="215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Octubre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410"/>
                        </a:lnSpc>
                        <a:spcBef>
                          <a:spcPts val="215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Noviembre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10"/>
                        </a:lnSpc>
                        <a:spcBef>
                          <a:spcPts val="215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Diciembre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041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DIGECOG-RH-016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 marR="14795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Nivel</a:t>
                      </a:r>
                      <a:r>
                        <a:rPr sz="1200" spc="-5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ejecución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actividades</a:t>
                      </a:r>
                      <a:r>
                        <a:rPr sz="1200" spc="-3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capacitación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según lo</a:t>
                      </a:r>
                      <a:r>
                        <a:rPr sz="1200" spc="-3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planificado,</a:t>
                      </a:r>
                      <a:r>
                        <a:rPr sz="1200" spc="-5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aplicando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la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política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de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igualdad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género.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45%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08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45%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5635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DIGECOG-RH-017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 marR="249554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Porcentaje</a:t>
                      </a:r>
                      <a:r>
                        <a:rPr sz="1200" spc="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1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implementación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del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programa</a:t>
                      </a:r>
                      <a:r>
                        <a:rPr sz="1200" spc="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de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mentorías.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45%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476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476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080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476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45%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476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476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4041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DIGECOG-RH-018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 marR="1270" algn="just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Porcentaje</a:t>
                      </a:r>
                      <a:r>
                        <a:rPr sz="1200" spc="300" dirty="0">
                          <a:latin typeface="Calibri Light"/>
                          <a:cs typeface="Calibri Light"/>
                        </a:rPr>
                        <a:t> 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300" dirty="0">
                          <a:latin typeface="Calibri Light"/>
                          <a:cs typeface="Calibri Light"/>
                        </a:rPr>
                        <a:t> 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implementación</a:t>
                      </a:r>
                      <a:r>
                        <a:rPr sz="1200" spc="295" dirty="0">
                          <a:latin typeface="Calibri Light"/>
                          <a:cs typeface="Calibri Light"/>
                        </a:rPr>
                        <a:t> 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programa</a:t>
                      </a:r>
                      <a:r>
                        <a:rPr sz="1200" spc="305" dirty="0">
                          <a:latin typeface="Calibri Light"/>
                          <a:cs typeface="Calibri Light"/>
                        </a:rPr>
                        <a:t>  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de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entrenamiento</a:t>
                      </a:r>
                      <a:r>
                        <a:rPr sz="1200" spc="315" dirty="0">
                          <a:latin typeface="Calibri Light"/>
                          <a:cs typeface="Calibri Light"/>
                        </a:rPr>
                        <a:t>  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cruzado,</a:t>
                      </a:r>
                      <a:r>
                        <a:rPr sz="1200" spc="305" dirty="0">
                          <a:latin typeface="Calibri Light"/>
                          <a:cs typeface="Calibri Light"/>
                        </a:rPr>
                        <a:t>  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áreas</a:t>
                      </a:r>
                      <a:r>
                        <a:rPr sz="1200" spc="310" dirty="0">
                          <a:latin typeface="Calibri Light"/>
                          <a:cs typeface="Calibri Light"/>
                        </a:rPr>
                        <a:t>  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sustantivas,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aplicando</a:t>
                      </a:r>
                      <a:r>
                        <a:rPr sz="1200" spc="-4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la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política</a:t>
                      </a:r>
                      <a:r>
                        <a:rPr sz="1200" spc="26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igualdad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género.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50%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50%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08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6255">
                <a:tc gridSpan="6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90"/>
                        </a:spcBef>
                      </a:pP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Total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indicadores</a:t>
                      </a:r>
                      <a:r>
                        <a:rPr sz="1200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medidos</a:t>
                      </a:r>
                      <a:r>
                        <a:rPr sz="1200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T4: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16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63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6030214" y="4844033"/>
            <a:ext cx="16414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Calibri"/>
                <a:cs typeface="Calibri"/>
              </a:rPr>
              <a:t>Efectividad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Departamento</a:t>
            </a:r>
            <a:endParaRPr sz="1200">
              <a:latin typeface="Calibri"/>
              <a:cs typeface="Calibri"/>
            </a:endParaRPr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733544" y="4544567"/>
            <a:ext cx="1094231" cy="896112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345168" y="5242560"/>
            <a:ext cx="2523744" cy="1228344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06475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Departamento</a:t>
            </a:r>
            <a:r>
              <a:rPr spc="-35" dirty="0"/>
              <a:t> </a:t>
            </a:r>
            <a:r>
              <a:rPr dirty="0"/>
              <a:t>de</a:t>
            </a:r>
            <a:r>
              <a:rPr spc="-55" dirty="0"/>
              <a:t> </a:t>
            </a:r>
            <a:r>
              <a:rPr dirty="0"/>
              <a:t>Planificación</a:t>
            </a:r>
            <a:r>
              <a:rPr spc="-95" dirty="0"/>
              <a:t> </a:t>
            </a:r>
            <a:r>
              <a:rPr dirty="0"/>
              <a:t>y</a:t>
            </a:r>
            <a:r>
              <a:rPr spc="-45" dirty="0"/>
              <a:t> </a:t>
            </a:r>
            <a:r>
              <a:rPr spc="-10" dirty="0"/>
              <a:t>Desarrollo</a:t>
            </a: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445386" y="575691"/>
          <a:ext cx="9377680" cy="4434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169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34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94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31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995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062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1770">
                <a:tc rowSpan="2">
                  <a:txBody>
                    <a:bodyPr/>
                    <a:lstStyle/>
                    <a:p>
                      <a:pPr marL="939800">
                        <a:lnSpc>
                          <a:spcPct val="100000"/>
                        </a:lnSpc>
                        <a:spcBef>
                          <a:spcPts val="76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Nombre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del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Indicador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65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532130" marR="47625" indent="-47625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Meta</a:t>
                      </a:r>
                      <a:r>
                        <a:rPr sz="1200" spc="-5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programada 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T4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410"/>
                        </a:lnSpc>
                        <a:spcBef>
                          <a:spcPts val="5"/>
                        </a:spcBef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2024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475615" marR="135890" indent="-32956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Promedio</a:t>
                      </a:r>
                      <a:r>
                        <a:rPr sz="1200" spc="-6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ejecución trimestre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177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965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41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Octubre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1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Noviembre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41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Diciembre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197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PD-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002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Porcentaje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efectividad</a:t>
                      </a:r>
                      <a:r>
                        <a:rPr sz="1200" spc="-3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del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POA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2024.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30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98%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65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05"/>
                        </a:spcBef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65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30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65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130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65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1305"/>
                        </a:spcBef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65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041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PD-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003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 marR="29337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Cantidad</a:t>
                      </a:r>
                      <a:r>
                        <a:rPr sz="1200" spc="-5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informes</a:t>
                      </a:r>
                      <a:r>
                        <a:rPr sz="1200" spc="-3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rendición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cuentas</a:t>
                      </a:r>
                      <a:r>
                        <a:rPr sz="1200" spc="-3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50" dirty="0">
                          <a:latin typeface="Calibri Light"/>
                          <a:cs typeface="Calibri Light"/>
                        </a:rPr>
                        <a:t>y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avances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la</a:t>
                      </a:r>
                      <a:r>
                        <a:rPr sz="1200" spc="1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gestión</a:t>
                      </a:r>
                      <a:r>
                        <a:rPr sz="1200" spc="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elaborados,</a:t>
                      </a:r>
                      <a:r>
                        <a:rPr sz="1200" spc="-3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en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tiempo oportuno.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12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50" dirty="0">
                          <a:latin typeface="Calibri Light"/>
                          <a:cs typeface="Calibri Light"/>
                        </a:rPr>
                        <a:t>1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50" dirty="0">
                          <a:latin typeface="Calibri Light"/>
                          <a:cs typeface="Calibri Light"/>
                        </a:rPr>
                        <a:t>1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08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50" dirty="0">
                          <a:latin typeface="Calibri Light"/>
                          <a:cs typeface="Calibri Light"/>
                        </a:rPr>
                        <a:t>9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8165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PD-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005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Cantidad</a:t>
                      </a:r>
                      <a:r>
                        <a:rPr sz="1200" spc="-6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4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actividades</a:t>
                      </a:r>
                      <a:r>
                        <a:rPr sz="1200" spc="-5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gestionadas</a:t>
                      </a:r>
                      <a:r>
                        <a:rPr sz="1200" spc="-3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para</a:t>
                      </a:r>
                      <a:r>
                        <a:rPr sz="1200" spc="-5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la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>
                        <a:lnSpc>
                          <a:spcPts val="14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formación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del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personal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en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el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área</a:t>
                      </a:r>
                      <a:r>
                        <a:rPr sz="1200" spc="-4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proyectos.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spc="-50" dirty="0">
                          <a:latin typeface="Calibri Light"/>
                          <a:cs typeface="Calibri Light"/>
                        </a:rPr>
                        <a:t>1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spc="-50" dirty="0">
                          <a:latin typeface="Calibri Light"/>
                          <a:cs typeface="Calibri Light"/>
                        </a:rPr>
                        <a:t>1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080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0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753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PD-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006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Porcentaje</a:t>
                      </a:r>
                      <a:r>
                        <a:rPr sz="1200" spc="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cumplimiento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del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programa</a:t>
                      </a:r>
                      <a:r>
                        <a:rPr sz="1200" spc="1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>
                        <a:lnSpc>
                          <a:spcPts val="14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auditorías</a:t>
                      </a:r>
                      <a:r>
                        <a:rPr sz="1200" spc="-5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interna.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20%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25%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0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753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PD-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007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 marR="303530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Porcentaje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cumplimiento</a:t>
                      </a:r>
                      <a:r>
                        <a:rPr sz="1200" spc="-3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los</a:t>
                      </a:r>
                      <a:r>
                        <a:rPr sz="1200" spc="1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acuerdos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de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revisión</a:t>
                      </a:r>
                      <a:r>
                        <a:rPr sz="1200" spc="-3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por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la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 dirección.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95%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95%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b="1" spc="-20" dirty="0">
                          <a:latin typeface="Calibri"/>
                          <a:cs typeface="Calibri"/>
                        </a:rPr>
                        <a:t>100%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58165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PD-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008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 marR="205104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Porcentaje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no</a:t>
                      </a:r>
                      <a:r>
                        <a:rPr sz="1200" spc="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conformidades</a:t>
                      </a:r>
                      <a:r>
                        <a:rPr sz="1200" spc="-4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solucionadas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en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tiempo</a:t>
                      </a:r>
                      <a:r>
                        <a:rPr sz="1200" spc="-6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oportuno.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80%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spc="-20" dirty="0">
                          <a:latin typeface="Calibri"/>
                          <a:cs typeface="Calibri"/>
                        </a:rPr>
                        <a:t>100%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5753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PD-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010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 marR="33655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Porcentaje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 de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cumplimiento</a:t>
                      </a:r>
                      <a:r>
                        <a:rPr sz="1200" spc="-3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con</a:t>
                      </a:r>
                      <a:r>
                        <a:rPr sz="1200" spc="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las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Normas</a:t>
                      </a:r>
                      <a:r>
                        <a:rPr sz="1200" spc="-3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Básicas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Control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Interno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(NOBACI).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b="1" spc="-20" dirty="0">
                          <a:latin typeface="Calibri"/>
                          <a:cs typeface="Calibri"/>
                        </a:rPr>
                        <a:t>100%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345168" y="5242560"/>
            <a:ext cx="2523744" cy="1228344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06475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Departamento</a:t>
            </a:r>
            <a:r>
              <a:rPr spc="-35" dirty="0"/>
              <a:t> </a:t>
            </a:r>
            <a:r>
              <a:rPr dirty="0"/>
              <a:t>de</a:t>
            </a:r>
            <a:r>
              <a:rPr spc="-55" dirty="0"/>
              <a:t> </a:t>
            </a:r>
            <a:r>
              <a:rPr dirty="0"/>
              <a:t>Planificación</a:t>
            </a:r>
            <a:r>
              <a:rPr spc="-95" dirty="0"/>
              <a:t> </a:t>
            </a:r>
            <a:r>
              <a:rPr dirty="0"/>
              <a:t>y</a:t>
            </a:r>
            <a:r>
              <a:rPr spc="-45" dirty="0"/>
              <a:t> </a:t>
            </a:r>
            <a:r>
              <a:rPr spc="-10" dirty="0"/>
              <a:t>Desarrollo</a:t>
            </a: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445386" y="575691"/>
          <a:ext cx="9377680" cy="37718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169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34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94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31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995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062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1770">
                <a:tc rowSpan="2">
                  <a:txBody>
                    <a:bodyPr/>
                    <a:lstStyle/>
                    <a:p>
                      <a:pPr marL="939800">
                        <a:lnSpc>
                          <a:spcPct val="100000"/>
                        </a:lnSpc>
                        <a:spcBef>
                          <a:spcPts val="76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Nombre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del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Indicador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65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532130" marR="47625" indent="-47625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Meta</a:t>
                      </a:r>
                      <a:r>
                        <a:rPr sz="1200" spc="-5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programada 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T4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410"/>
                        </a:lnSpc>
                        <a:spcBef>
                          <a:spcPts val="5"/>
                        </a:spcBef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2024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475615" marR="135890" indent="-32956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Promedio</a:t>
                      </a:r>
                      <a:r>
                        <a:rPr sz="1200" spc="-6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ejecución trimestre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177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965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41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Octubre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1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Noviembre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41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Diciembre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197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PD-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011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Porcentaje</a:t>
                      </a:r>
                      <a:r>
                        <a:rPr sz="1200" spc="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implementación</a:t>
                      </a:r>
                      <a:r>
                        <a:rPr sz="1200" spc="-3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del modelo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CAF.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30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90%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65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30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65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30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65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30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96%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65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1200" b="1" spc="-20" dirty="0">
                          <a:latin typeface="Calibri"/>
                          <a:cs typeface="Calibri"/>
                        </a:rPr>
                        <a:t>100%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753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PD-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012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porcentaje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cumplimiento</a:t>
                      </a:r>
                      <a:r>
                        <a:rPr sz="1200" spc="-3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 indicadores</a:t>
                      </a:r>
                      <a:r>
                        <a:rPr sz="1200" spc="254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>
                        <a:lnSpc>
                          <a:spcPts val="1405"/>
                        </a:lnSpc>
                        <a:spcBef>
                          <a:spcPts val="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calidad</a:t>
                      </a:r>
                      <a:r>
                        <a:rPr sz="1200" spc="-4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y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procesos.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94%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94%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753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PD-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014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Porcentaje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 satisfacción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los grupos de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interés,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>
                        <a:lnSpc>
                          <a:spcPts val="1405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identificado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y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analizado</a:t>
                      </a:r>
                      <a:r>
                        <a:rPr sz="1200" spc="-5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por</a:t>
                      </a:r>
                      <a:r>
                        <a:rPr sz="1200" spc="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género.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98%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93%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0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95%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4041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PD-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015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 marR="166370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Porcentaje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procesos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del</a:t>
                      </a:r>
                      <a:r>
                        <a:rPr sz="1200" spc="-3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Sistema</a:t>
                      </a:r>
                      <a:r>
                        <a:rPr sz="1200" spc="-4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Gestión</a:t>
                      </a:r>
                      <a:r>
                        <a:rPr sz="1200" spc="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de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Calidad</a:t>
                      </a:r>
                      <a:r>
                        <a:rPr sz="1200" spc="-3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SGC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documentados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acorde 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al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procedimiento</a:t>
                      </a:r>
                      <a:r>
                        <a:rPr sz="1200" spc="-4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control</a:t>
                      </a:r>
                      <a:r>
                        <a:rPr sz="1200" spc="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 información.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94%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94%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0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753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PD-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016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 marR="69850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Porcentaje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avance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iniciativas</a:t>
                      </a:r>
                      <a:r>
                        <a:rPr sz="1200" spc="-3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gestionados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por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la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división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 calidad.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30%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30%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0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3390">
                <a:tc gridSpan="6"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045"/>
                        </a:spcBef>
                      </a:pP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Total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indicadores</a:t>
                      </a:r>
                      <a:r>
                        <a:rPr sz="1200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medidos</a:t>
                      </a:r>
                      <a:r>
                        <a:rPr sz="1200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T4: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327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5164963" y="5128717"/>
            <a:ext cx="164147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Calibri"/>
                <a:cs typeface="Calibri"/>
              </a:rPr>
              <a:t>Efectividad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Departamento</a:t>
            </a:r>
            <a:endParaRPr sz="1200">
              <a:latin typeface="Calibri"/>
              <a:cs typeface="Calibri"/>
            </a:endParaRPr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340608" y="4428744"/>
            <a:ext cx="1752600" cy="163068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345168" y="5242560"/>
            <a:ext cx="2523744" cy="1228344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67765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Departamento</a:t>
            </a:r>
            <a:r>
              <a:rPr spc="-80" dirty="0"/>
              <a:t> </a:t>
            </a:r>
            <a:r>
              <a:rPr spc="-10" dirty="0"/>
              <a:t>Administrativo</a:t>
            </a:r>
            <a:r>
              <a:rPr spc="-125" dirty="0"/>
              <a:t> </a:t>
            </a:r>
            <a:r>
              <a:rPr spc="-10" dirty="0"/>
              <a:t>Financiero</a:t>
            </a: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918108" y="615187"/>
          <a:ext cx="8689975" cy="51923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82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26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13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17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93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4363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177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7249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Nombre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del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Indicador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507365" marR="23495" indent="-478790">
                        <a:lnSpc>
                          <a:spcPct val="100000"/>
                        </a:lnSpc>
                        <a:spcBef>
                          <a:spcPts val="72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Meta</a:t>
                      </a:r>
                      <a:r>
                        <a:rPr sz="1200" spc="-4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programada 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T4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20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410"/>
                        </a:lnSpc>
                        <a:spcBef>
                          <a:spcPts val="5"/>
                        </a:spcBef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2024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280035" marR="264160" indent="-3175" algn="just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Promedio ejecución trimestre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6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920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410"/>
                        </a:lnSpc>
                        <a:spcBef>
                          <a:spcPts val="1370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Octubre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739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410"/>
                        </a:lnSpc>
                        <a:spcBef>
                          <a:spcPts val="1370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Noviembre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739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410"/>
                        </a:lnSpc>
                        <a:spcBef>
                          <a:spcPts val="1370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Diciembre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739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2329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AF-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001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 marR="219075" algn="just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Porcentaje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 satisfacción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del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personal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interno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con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la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calidad</a:t>
                      </a:r>
                      <a:r>
                        <a:rPr sz="1200" spc="-4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los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servicios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brindados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por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el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Departamento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Administrativo</a:t>
                      </a:r>
                      <a:r>
                        <a:rPr sz="1200" spc="5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Financiero.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 algn="just">
                        <a:lnSpc>
                          <a:spcPts val="1405"/>
                        </a:lnSpc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Identificado</a:t>
                      </a:r>
                      <a:r>
                        <a:rPr sz="1200" spc="1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por</a:t>
                      </a:r>
                      <a:r>
                        <a:rPr sz="1200" spc="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género.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90%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90%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041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AF-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002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 marR="91440" algn="just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Porcentaje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ejecución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del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 cronograma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del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Plan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Mantenimiento</a:t>
                      </a:r>
                      <a:r>
                        <a:rPr sz="1200" spc="-6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la</a:t>
                      </a:r>
                      <a:r>
                        <a:rPr sz="1200" spc="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Planta Física,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Vehículos,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Equipos</a:t>
                      </a:r>
                      <a:r>
                        <a:rPr sz="1200" spc="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y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Servicios</a:t>
                      </a:r>
                      <a:r>
                        <a:rPr sz="1200" spc="-3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Mayordomía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2024.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25%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23%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92%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753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AF-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003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>
                        <a:lnSpc>
                          <a:spcPct val="100000"/>
                        </a:lnSpc>
                        <a:spcBef>
                          <a:spcPts val="5"/>
                        </a:spcBef>
                        <a:tabLst>
                          <a:tab pos="765175" algn="l"/>
                          <a:tab pos="1201420" algn="l"/>
                          <a:tab pos="2174240" algn="l"/>
                          <a:tab pos="2494280" algn="l"/>
                          <a:tab pos="2921000" algn="l"/>
                        </a:tabLst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Gestionar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	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la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	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Actualización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	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	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Plan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	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>
                        <a:lnSpc>
                          <a:spcPts val="1400"/>
                        </a:lnSpc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Emergencia.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08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753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AF-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004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>
                        <a:lnSpc>
                          <a:spcPct val="100000"/>
                        </a:lnSpc>
                        <a:tabLst>
                          <a:tab pos="829310" algn="l"/>
                          <a:tab pos="1152525" algn="l"/>
                          <a:tab pos="1841500" algn="l"/>
                          <a:tab pos="2164715" algn="l"/>
                          <a:tab pos="3009265" algn="l"/>
                        </a:tabLst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Porcentaje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	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	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servicios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	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	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mensajería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	</a:t>
                      </a:r>
                      <a:r>
                        <a:rPr sz="1200" spc="-50" dirty="0">
                          <a:latin typeface="Calibri Light"/>
                          <a:cs typeface="Calibri Light"/>
                        </a:rPr>
                        <a:t>y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correspondencia,</a:t>
                      </a:r>
                      <a:r>
                        <a:rPr sz="1200" spc="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suplidos</a:t>
                      </a:r>
                      <a:r>
                        <a:rPr sz="1200" spc="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satisfactoriamente.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95%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97%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620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4041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AF-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006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 marR="635" algn="just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Porcentaje</a:t>
                      </a:r>
                      <a:r>
                        <a:rPr sz="1200" spc="18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18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cumplimiento</a:t>
                      </a:r>
                      <a:r>
                        <a:rPr sz="1200" spc="18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18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la</a:t>
                      </a:r>
                      <a:r>
                        <a:rPr sz="1200" spc="19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ejecución</a:t>
                      </a:r>
                      <a:r>
                        <a:rPr sz="1200" spc="18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del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presupuesto</a:t>
                      </a:r>
                      <a:r>
                        <a:rPr sz="1200" spc="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planificado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 optimizando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los</a:t>
                      </a:r>
                      <a:r>
                        <a:rPr sz="1200" spc="28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recursos financieros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29%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44%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58165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AF-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007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Porcentaje</a:t>
                      </a:r>
                      <a:r>
                        <a:rPr sz="1200" spc="30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30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cumplimiento</a:t>
                      </a:r>
                      <a:r>
                        <a:rPr sz="1200" spc="29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del</a:t>
                      </a:r>
                      <a:r>
                        <a:rPr sz="1200" spc="29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Plan</a:t>
                      </a:r>
                      <a:r>
                        <a:rPr sz="1200" spc="29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Anual</a:t>
                      </a:r>
                      <a:r>
                        <a:rPr sz="1200" spc="29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de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Compras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y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 Contrataciones (PACC).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90%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86%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96%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5753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TI-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008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 marR="279400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Porcentaje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asistencia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tecnológica</a:t>
                      </a:r>
                      <a:r>
                        <a:rPr sz="1200" spc="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brindada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interna</a:t>
                      </a:r>
                      <a:r>
                        <a:rPr sz="1200" spc="-4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y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externa,</a:t>
                      </a:r>
                      <a:r>
                        <a:rPr sz="1200" spc="-6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realizadas.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080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86%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96%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1235800"/>
            <a:ext cx="12192000" cy="5607050"/>
            <a:chOff x="0" y="1235800"/>
            <a:chExt cx="12192000" cy="560705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235800"/>
              <a:ext cx="12192000" cy="5606957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345168" y="5242559"/>
              <a:ext cx="2523744" cy="1228344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67765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Departamento</a:t>
            </a:r>
            <a:r>
              <a:rPr spc="-80" dirty="0"/>
              <a:t> </a:t>
            </a:r>
            <a:r>
              <a:rPr spc="-10" dirty="0"/>
              <a:t>Administrativo</a:t>
            </a:r>
            <a:r>
              <a:rPr spc="-125" dirty="0"/>
              <a:t> </a:t>
            </a:r>
            <a:r>
              <a:rPr spc="-10" dirty="0"/>
              <a:t>Financiero</a:t>
            </a: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1580007" y="1095375"/>
          <a:ext cx="8689975" cy="21253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82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26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13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17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93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4363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177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7312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Nombre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del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Indicador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507365" marR="20320" indent="-478790">
                        <a:lnSpc>
                          <a:spcPct val="100000"/>
                        </a:lnSpc>
                        <a:spcBef>
                          <a:spcPts val="72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Meta</a:t>
                      </a:r>
                      <a:r>
                        <a:rPr sz="1200" spc="-4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programada 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T4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20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405"/>
                        </a:lnSpc>
                        <a:spcBef>
                          <a:spcPts val="5"/>
                        </a:spcBef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2024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280035" marR="264160" indent="-3175" algn="just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Promedio ejecución trimestre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6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920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405"/>
                        </a:lnSpc>
                        <a:spcBef>
                          <a:spcPts val="1375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Octubre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746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405"/>
                        </a:lnSpc>
                        <a:spcBef>
                          <a:spcPts val="1375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Noviembre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746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405"/>
                        </a:lnSpc>
                        <a:spcBef>
                          <a:spcPts val="1375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Diciembre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746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753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AF-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008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 marR="912494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Porcentaje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suplidores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evaluados satisfactoriamente.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080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753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AF-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09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Cantidad</a:t>
                      </a:r>
                      <a:r>
                        <a:rPr sz="1200" spc="-4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 inventarios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bienes</a:t>
                      </a:r>
                      <a:r>
                        <a:rPr sz="1200" spc="-3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muebles</a:t>
                      </a:r>
                      <a:r>
                        <a:rPr sz="1200" spc="-4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50" dirty="0">
                          <a:latin typeface="Calibri Light"/>
                          <a:cs typeface="Calibri Light"/>
                        </a:rPr>
                        <a:t>y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>
                        <a:lnSpc>
                          <a:spcPts val="14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consumo</a:t>
                      </a:r>
                      <a:r>
                        <a:rPr sz="1200" spc="-5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realizados.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50" dirty="0">
                          <a:latin typeface="Calibri Light"/>
                          <a:cs typeface="Calibri Light"/>
                        </a:rPr>
                        <a:t>4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</a:pPr>
                      <a:r>
                        <a:rPr sz="1200" spc="-50" dirty="0">
                          <a:latin typeface="Calibri Light"/>
                          <a:cs typeface="Calibri Light"/>
                        </a:rPr>
                        <a:t>1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</a:pPr>
                      <a:r>
                        <a:rPr sz="1200" spc="-50" dirty="0">
                          <a:latin typeface="Calibri Light"/>
                          <a:cs typeface="Calibri Light"/>
                        </a:rPr>
                        <a:t>1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080" algn="ctr">
                        <a:lnSpc>
                          <a:spcPct val="100000"/>
                        </a:lnSpc>
                      </a:pPr>
                      <a:r>
                        <a:rPr sz="1200" spc="-50" dirty="0">
                          <a:latin typeface="Calibri Light"/>
                          <a:cs typeface="Calibri Light"/>
                        </a:rPr>
                        <a:t>2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2755">
                <a:tc gridSpan="6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Total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indicadores</a:t>
                      </a:r>
                      <a:r>
                        <a:rPr sz="1200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medidos</a:t>
                      </a:r>
                      <a:r>
                        <a:rPr sz="1200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T4: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9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object 7"/>
          <p:cNvSpPr txBox="1"/>
          <p:nvPr/>
        </p:nvSpPr>
        <p:spPr>
          <a:xfrm>
            <a:off x="5968365" y="4226432"/>
            <a:ext cx="16414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Calibri"/>
                <a:cs typeface="Calibri"/>
              </a:rPr>
              <a:t>Efectividad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Departamento</a:t>
            </a:r>
            <a:endParaRPr sz="1200">
              <a:latin typeface="Calibri"/>
              <a:cs typeface="Calibri"/>
            </a:endParaRPr>
          </a:p>
        </p:txBody>
      </p:sp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309871" y="3773423"/>
            <a:ext cx="1094231" cy="89611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872728" y="5141976"/>
            <a:ext cx="2523744" cy="1231392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015866" y="996518"/>
            <a:ext cx="416179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18159" marR="5080" indent="-506095">
              <a:lnSpc>
                <a:spcPct val="100000"/>
              </a:lnSpc>
              <a:spcBef>
                <a:spcPts val="100"/>
              </a:spcBef>
            </a:pPr>
            <a:r>
              <a:rPr sz="3600" i="1" dirty="0">
                <a:latin typeface="Calibri"/>
                <a:cs typeface="Calibri"/>
              </a:rPr>
              <a:t>Resultados</a:t>
            </a:r>
            <a:r>
              <a:rPr sz="3600" i="1" spc="-114" dirty="0">
                <a:latin typeface="Calibri"/>
                <a:cs typeface="Calibri"/>
              </a:rPr>
              <a:t> </a:t>
            </a:r>
            <a:r>
              <a:rPr sz="3600" i="1" dirty="0">
                <a:latin typeface="Calibri"/>
                <a:cs typeface="Calibri"/>
              </a:rPr>
              <a:t>POA</a:t>
            </a:r>
            <a:r>
              <a:rPr sz="3600" i="1" spc="-110" dirty="0">
                <a:latin typeface="Calibri"/>
                <a:cs typeface="Calibri"/>
              </a:rPr>
              <a:t> </a:t>
            </a:r>
            <a:r>
              <a:rPr sz="3600" i="1" spc="-10" dirty="0">
                <a:latin typeface="Calibri"/>
                <a:cs typeface="Calibri"/>
              </a:rPr>
              <a:t>2024, </a:t>
            </a:r>
            <a:r>
              <a:rPr sz="3600" i="1" dirty="0">
                <a:latin typeface="Calibri"/>
                <a:cs typeface="Calibri"/>
              </a:rPr>
              <a:t>Cuarto</a:t>
            </a:r>
            <a:r>
              <a:rPr sz="3600" i="1" spc="-65" dirty="0">
                <a:latin typeface="Calibri"/>
                <a:cs typeface="Calibri"/>
              </a:rPr>
              <a:t> </a:t>
            </a:r>
            <a:r>
              <a:rPr sz="3600" i="1" spc="-10" dirty="0">
                <a:latin typeface="Calibri"/>
                <a:cs typeface="Calibri"/>
              </a:rPr>
              <a:t>trimestre</a:t>
            </a:r>
            <a:endParaRPr sz="36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792190" y="2880188"/>
          <a:ext cx="8684260" cy="1390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92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63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409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3550">
                <a:tc gridSpan="3">
                  <a:txBody>
                    <a:bodyPr/>
                    <a:lstStyle/>
                    <a:p>
                      <a:pPr marR="5080"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sz="1250" b="1" dirty="0">
                          <a:latin typeface="Palatino Linotype"/>
                          <a:cs typeface="Palatino Linotype"/>
                        </a:rPr>
                        <a:t>Nivel</a:t>
                      </a:r>
                      <a:r>
                        <a:rPr sz="1250" b="1" spc="-30" dirty="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sz="1250" b="1" dirty="0">
                          <a:latin typeface="Palatino Linotype"/>
                          <a:cs typeface="Palatino Linotype"/>
                        </a:rPr>
                        <a:t>de </a:t>
                      </a:r>
                      <a:r>
                        <a:rPr sz="1250" b="1" spc="-10" dirty="0">
                          <a:latin typeface="Palatino Linotype"/>
                          <a:cs typeface="Palatino Linotype"/>
                        </a:rPr>
                        <a:t>Cumplimiento</a:t>
                      </a:r>
                      <a:endParaRPr sz="1250">
                        <a:latin typeface="Palatino Linotype"/>
                        <a:cs typeface="Palatino Linotype"/>
                      </a:endParaRPr>
                    </a:p>
                  </a:txBody>
                  <a:tcPr marL="0" marR="0" marT="1187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8CC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3550">
                <a:tc>
                  <a:txBody>
                    <a:bodyPr/>
                    <a:lstStyle/>
                    <a:p>
                      <a:pPr marR="1285240" algn="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sz="1250" spc="-20" dirty="0">
                          <a:latin typeface="Palatino Linotype"/>
                          <a:cs typeface="Palatino Linotype"/>
                        </a:rPr>
                        <a:t>Bajo</a:t>
                      </a:r>
                      <a:endParaRPr sz="1250">
                        <a:latin typeface="Palatino Linotype"/>
                        <a:cs typeface="Palatino Linotype"/>
                      </a:endParaRPr>
                    </a:p>
                  </a:txBody>
                  <a:tcPr marL="0" marR="0" marT="1187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sz="1250" spc="-10" dirty="0">
                          <a:latin typeface="Palatino Linotype"/>
                          <a:cs typeface="Palatino Linotype"/>
                        </a:rPr>
                        <a:t>Medio</a:t>
                      </a:r>
                      <a:endParaRPr sz="1250">
                        <a:latin typeface="Palatino Linotype"/>
                        <a:cs typeface="Palatino Linotype"/>
                      </a:endParaRPr>
                    </a:p>
                  </a:txBody>
                  <a:tcPr marL="0" marR="0" marT="1187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sz="1250" spc="-20" dirty="0">
                          <a:latin typeface="Palatino Linotype"/>
                          <a:cs typeface="Palatino Linotype"/>
                        </a:rPr>
                        <a:t>Alto</a:t>
                      </a:r>
                      <a:endParaRPr sz="1250">
                        <a:latin typeface="Palatino Linotype"/>
                        <a:cs typeface="Palatino Linotype"/>
                      </a:endParaRPr>
                    </a:p>
                  </a:txBody>
                  <a:tcPr marL="0" marR="0" marT="1187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3550">
                <a:tc>
                  <a:txBody>
                    <a:bodyPr/>
                    <a:lstStyle/>
                    <a:p>
                      <a:pPr marR="1299845" algn="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sz="1250" b="1" spc="-20" dirty="0">
                          <a:latin typeface="Palatino Linotype"/>
                          <a:cs typeface="Palatino Linotype"/>
                        </a:rPr>
                        <a:t>&gt;69%</a:t>
                      </a:r>
                      <a:endParaRPr sz="1250">
                        <a:latin typeface="Palatino Linotype"/>
                        <a:cs typeface="Palatino Linotype"/>
                      </a:endParaRPr>
                    </a:p>
                  </a:txBody>
                  <a:tcPr marL="0" marR="0" marT="1187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R="99695"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sz="1250" b="1" dirty="0">
                          <a:latin typeface="Palatino Linotype"/>
                          <a:cs typeface="Palatino Linotype"/>
                        </a:rPr>
                        <a:t>&gt;70%</a:t>
                      </a:r>
                      <a:r>
                        <a:rPr sz="1250" b="1" spc="-10" dirty="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sz="1250" b="1" dirty="0">
                          <a:latin typeface="Palatino Linotype"/>
                          <a:cs typeface="Palatino Linotype"/>
                        </a:rPr>
                        <a:t>-</a:t>
                      </a:r>
                      <a:r>
                        <a:rPr sz="1250" b="1" spc="-20" dirty="0">
                          <a:latin typeface="Palatino Linotype"/>
                          <a:cs typeface="Palatino Linotype"/>
                        </a:rPr>
                        <a:t> &lt;89%</a:t>
                      </a:r>
                      <a:endParaRPr sz="1250">
                        <a:latin typeface="Palatino Linotype"/>
                        <a:cs typeface="Palatino Linotype"/>
                      </a:endParaRPr>
                    </a:p>
                  </a:txBody>
                  <a:tcPr marL="0" marR="0" marT="1187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678180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sz="1250" b="1" dirty="0">
                          <a:latin typeface="Palatino Linotype"/>
                          <a:cs typeface="Palatino Linotype"/>
                        </a:rPr>
                        <a:t>&lt;90%</a:t>
                      </a:r>
                      <a:r>
                        <a:rPr sz="1250" b="1" spc="-15" dirty="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sz="1250" b="1" dirty="0">
                          <a:latin typeface="Palatino Linotype"/>
                          <a:cs typeface="Palatino Linotype"/>
                        </a:rPr>
                        <a:t>-</a:t>
                      </a:r>
                      <a:r>
                        <a:rPr sz="1250" b="1" spc="295" dirty="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sz="1250" b="1" spc="-10" dirty="0">
                          <a:latin typeface="Palatino Linotype"/>
                          <a:cs typeface="Palatino Linotype"/>
                        </a:rPr>
                        <a:t>&lt;100%</a:t>
                      </a:r>
                      <a:endParaRPr sz="1250">
                        <a:latin typeface="Palatino Linotype"/>
                        <a:cs typeface="Palatino Linotype"/>
                      </a:endParaRPr>
                    </a:p>
                  </a:txBody>
                  <a:tcPr marL="0" marR="0" marT="1187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4365497" y="2386330"/>
            <a:ext cx="3323590" cy="2705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00" b="1" spc="-10" dirty="0">
                <a:latin typeface="Calibri"/>
                <a:cs typeface="Calibri"/>
              </a:rPr>
              <a:t>Recordamos</a:t>
            </a:r>
            <a:r>
              <a:rPr sz="1600" b="1" spc="-65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el </a:t>
            </a:r>
            <a:r>
              <a:rPr sz="1600" b="1" spc="-10" dirty="0">
                <a:latin typeface="Calibri"/>
                <a:cs typeface="Calibri"/>
              </a:rPr>
              <a:t>Semáforo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de</a:t>
            </a:r>
            <a:r>
              <a:rPr sz="1600" b="1" spc="-10" dirty="0">
                <a:latin typeface="Calibri"/>
                <a:cs typeface="Calibri"/>
              </a:rPr>
              <a:t> Referencia</a:t>
            </a:r>
            <a:endParaRPr sz="1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820656" y="5215128"/>
            <a:ext cx="2371344" cy="1231391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25142" y="56769"/>
            <a:ext cx="81356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Departamento </a:t>
            </a:r>
            <a:r>
              <a:rPr dirty="0"/>
              <a:t>de</a:t>
            </a:r>
            <a:r>
              <a:rPr spc="-40" dirty="0"/>
              <a:t> </a:t>
            </a:r>
            <a:r>
              <a:rPr spc="-20" dirty="0"/>
              <a:t>Tecnologías</a:t>
            </a:r>
            <a:r>
              <a:rPr spc="-35" dirty="0"/>
              <a:t> </a:t>
            </a:r>
            <a:r>
              <a:rPr dirty="0"/>
              <a:t>de</a:t>
            </a:r>
            <a:r>
              <a:rPr spc="-40" dirty="0"/>
              <a:t> </a:t>
            </a:r>
            <a:r>
              <a:rPr dirty="0"/>
              <a:t>la</a:t>
            </a:r>
            <a:r>
              <a:rPr spc="-20" dirty="0"/>
              <a:t> </a:t>
            </a:r>
            <a:r>
              <a:rPr spc="-10" dirty="0"/>
              <a:t>Información</a:t>
            </a:r>
            <a:r>
              <a:rPr spc="-70" dirty="0"/>
              <a:t> </a:t>
            </a:r>
            <a:r>
              <a:rPr dirty="0"/>
              <a:t>y</a:t>
            </a:r>
            <a:r>
              <a:rPr spc="-20" dirty="0"/>
              <a:t> </a:t>
            </a:r>
            <a:r>
              <a:rPr spc="-10" dirty="0"/>
              <a:t>Comunicación</a:t>
            </a: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284605" y="647065"/>
          <a:ext cx="9377680" cy="50272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169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34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01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38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01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068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1770">
                <a:tc rowSpan="2">
                  <a:txBody>
                    <a:bodyPr/>
                    <a:lstStyle/>
                    <a:p>
                      <a:pPr marL="939800">
                        <a:lnSpc>
                          <a:spcPct val="100000"/>
                        </a:lnSpc>
                        <a:spcBef>
                          <a:spcPts val="76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Nombre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del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Indicador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65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Meta</a:t>
                      </a:r>
                      <a:r>
                        <a:rPr sz="1200" spc="-4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programada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T4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410"/>
                        </a:lnSpc>
                        <a:spcBef>
                          <a:spcPts val="5"/>
                        </a:spcBef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2024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475615" marR="135890" indent="-32956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Promedio</a:t>
                      </a:r>
                      <a:r>
                        <a:rPr sz="1200" spc="-6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ejecución trimestre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57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177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965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41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Octubre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1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Noviembre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41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Diciembre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753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TI-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001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 marR="1905">
                        <a:lnSpc>
                          <a:spcPct val="100000"/>
                        </a:lnSpc>
                        <a:tabLst>
                          <a:tab pos="847725" algn="l"/>
                          <a:tab pos="1189355" algn="l"/>
                          <a:tab pos="2225675" algn="l"/>
                          <a:tab pos="2600960" algn="l"/>
                          <a:tab pos="3051810" algn="l"/>
                        </a:tabLst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Porcentaje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	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	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cumplimiento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	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del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	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Plan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	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de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Mantenimiento</a:t>
                      </a:r>
                      <a:r>
                        <a:rPr sz="1200" spc="-4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la</a:t>
                      </a:r>
                      <a:r>
                        <a:rPr sz="1200" spc="28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Infraestructura</a:t>
                      </a:r>
                      <a:r>
                        <a:rPr sz="1200" spc="6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TIC.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753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TI-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002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>
                        <a:lnSpc>
                          <a:spcPct val="100000"/>
                        </a:lnSpc>
                        <a:tabLst>
                          <a:tab pos="890269" algn="l"/>
                          <a:tab pos="1274445" algn="l"/>
                          <a:tab pos="2232025" algn="l"/>
                          <a:tab pos="3140710" algn="l"/>
                        </a:tabLst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Porcentaje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	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	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adquisición,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	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renovación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	</a:t>
                      </a:r>
                      <a:r>
                        <a:rPr sz="1200" spc="-50" dirty="0">
                          <a:latin typeface="Calibri Light"/>
                          <a:cs typeface="Calibri Light"/>
                        </a:rPr>
                        <a:t>y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>
                        <a:lnSpc>
                          <a:spcPts val="1405"/>
                        </a:lnSpc>
                        <a:spcBef>
                          <a:spcPts val="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actualización</a:t>
                      </a:r>
                      <a:r>
                        <a:rPr sz="1200" spc="-3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licencias</a:t>
                      </a:r>
                      <a:r>
                        <a:rPr sz="1200" spc="-3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y</a:t>
                      </a:r>
                      <a:r>
                        <a:rPr sz="1200" spc="-3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equipos.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725"/>
                        </a:spcBef>
                      </a:pPr>
                      <a:r>
                        <a:rPr sz="1200" b="1" spc="-20" dirty="0">
                          <a:latin typeface="Calibri"/>
                          <a:cs typeface="Calibri"/>
                        </a:rPr>
                        <a:t>100%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920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753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TI-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003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Cantidad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documentación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la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infraestructura</a:t>
                      </a:r>
                      <a:r>
                        <a:rPr sz="1200" spc="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>
                        <a:lnSpc>
                          <a:spcPts val="14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la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red</a:t>
                      </a:r>
                      <a:r>
                        <a:rPr sz="1200" spc="-3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realizada.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spc="-50" dirty="0">
                          <a:latin typeface="Calibri Light"/>
                          <a:cs typeface="Calibri Light"/>
                        </a:rPr>
                        <a:t>1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27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080" algn="ctr">
                        <a:lnSpc>
                          <a:spcPct val="100000"/>
                        </a:lnSpc>
                      </a:pPr>
                      <a:r>
                        <a:rPr sz="1200" spc="-50" dirty="0">
                          <a:latin typeface="Calibri Light"/>
                          <a:cs typeface="Calibri Light"/>
                        </a:rPr>
                        <a:t>1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0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753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TI-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004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Porcentaje</a:t>
                      </a:r>
                      <a:r>
                        <a:rPr sz="1200" spc="28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28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avance</a:t>
                      </a:r>
                      <a:r>
                        <a:rPr sz="1200" spc="28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del</a:t>
                      </a:r>
                      <a:r>
                        <a:rPr sz="1200" spc="27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Plan</a:t>
                      </a:r>
                      <a:r>
                        <a:rPr sz="1200" spc="27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30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Infraestructura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>
                        <a:lnSpc>
                          <a:spcPts val="14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Tecnológica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con alta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disponibilidad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y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contingente.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45%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45%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4041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TI-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006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 algn="just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Porcentaje</a:t>
                      </a:r>
                      <a:r>
                        <a:rPr sz="1200" spc="46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46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cumplimento</a:t>
                      </a:r>
                      <a:r>
                        <a:rPr sz="1200" spc="459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del</a:t>
                      </a:r>
                      <a:r>
                        <a:rPr sz="1200" spc="459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cronograma</a:t>
                      </a:r>
                      <a:r>
                        <a:rPr sz="1200" spc="47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de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desarrollo</a:t>
                      </a:r>
                      <a:r>
                        <a:rPr sz="1200" spc="130" dirty="0">
                          <a:latin typeface="Calibri Light"/>
                          <a:cs typeface="Calibri Light"/>
                        </a:rPr>
                        <a:t> 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130" dirty="0">
                          <a:latin typeface="Calibri Light"/>
                          <a:cs typeface="Calibri Light"/>
                        </a:rPr>
                        <a:t> 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sistemas</a:t>
                      </a:r>
                      <a:r>
                        <a:rPr sz="1200" spc="130" dirty="0">
                          <a:latin typeface="Calibri Light"/>
                          <a:cs typeface="Calibri Light"/>
                        </a:rPr>
                        <a:t> 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130" dirty="0">
                          <a:latin typeface="Calibri Light"/>
                          <a:cs typeface="Calibri Light"/>
                        </a:rPr>
                        <a:t> 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información</a:t>
                      </a:r>
                      <a:r>
                        <a:rPr sz="1200" spc="130" dirty="0">
                          <a:latin typeface="Calibri Light"/>
                          <a:cs typeface="Calibri Light"/>
                        </a:rPr>
                        <a:t> 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para</a:t>
                      </a:r>
                      <a:r>
                        <a:rPr sz="1200" spc="135" dirty="0">
                          <a:latin typeface="Calibri Light"/>
                          <a:cs typeface="Calibri Light"/>
                        </a:rPr>
                        <a:t>  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la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automatización</a:t>
                      </a:r>
                      <a:r>
                        <a:rPr sz="1200" spc="-3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los</a:t>
                      </a:r>
                      <a:r>
                        <a:rPr sz="1200" spc="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procesos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internos.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"/>
                          <a:cs typeface="Calibri"/>
                        </a:rPr>
                        <a:t>100%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0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5753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TI-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007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Porcentaje</a:t>
                      </a:r>
                      <a:r>
                        <a:rPr sz="1200" spc="195" dirty="0">
                          <a:latin typeface="Calibri Light"/>
                          <a:cs typeface="Calibri Light"/>
                        </a:rPr>
                        <a:t> 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195" dirty="0">
                          <a:latin typeface="Calibri Light"/>
                          <a:cs typeface="Calibri Light"/>
                        </a:rPr>
                        <a:t> 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actualizaciones</a:t>
                      </a:r>
                      <a:r>
                        <a:rPr sz="1200" spc="195" dirty="0">
                          <a:latin typeface="Calibri Light"/>
                          <a:cs typeface="Calibri Light"/>
                        </a:rPr>
                        <a:t> 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195" dirty="0">
                          <a:latin typeface="Calibri Light"/>
                          <a:cs typeface="Calibri Light"/>
                        </a:rPr>
                        <a:t> 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los</a:t>
                      </a:r>
                      <a:r>
                        <a:rPr sz="1200" spc="190" dirty="0">
                          <a:latin typeface="Calibri Light"/>
                          <a:cs typeface="Calibri Light"/>
                        </a:rPr>
                        <a:t> 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sistemas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>
                        <a:lnSpc>
                          <a:spcPts val="1395"/>
                        </a:lnSpc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internos.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0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58165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TI-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008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 marR="414020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Porcentaje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asistencia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tecnológica</a:t>
                      </a:r>
                      <a:r>
                        <a:rPr sz="1200" spc="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brindada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interna</a:t>
                      </a:r>
                      <a:r>
                        <a:rPr sz="1200" spc="-4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y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externa,</a:t>
                      </a:r>
                      <a:r>
                        <a:rPr sz="1200" spc="-6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realizadas.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0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5753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TI-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010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 marR="10668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Cantidad</a:t>
                      </a:r>
                      <a:r>
                        <a:rPr sz="1200" spc="-3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actualizaciones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la</a:t>
                      </a:r>
                      <a:r>
                        <a:rPr sz="1200" spc="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matriz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riesgos TICS.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spc="-50" dirty="0">
                          <a:latin typeface="Calibri Light"/>
                          <a:cs typeface="Calibri Light"/>
                        </a:rPr>
                        <a:t>1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080" algn="ctr">
                        <a:lnSpc>
                          <a:spcPct val="100000"/>
                        </a:lnSpc>
                      </a:pPr>
                      <a:r>
                        <a:rPr sz="1200" spc="-50" dirty="0">
                          <a:latin typeface="Calibri Light"/>
                          <a:cs typeface="Calibri Light"/>
                        </a:rPr>
                        <a:t>1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0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345168" y="5242560"/>
            <a:ext cx="2523744" cy="1228344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25142" y="56769"/>
            <a:ext cx="81356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Departamento </a:t>
            </a:r>
            <a:r>
              <a:rPr dirty="0"/>
              <a:t>de</a:t>
            </a:r>
            <a:r>
              <a:rPr spc="-40" dirty="0"/>
              <a:t> </a:t>
            </a:r>
            <a:r>
              <a:rPr spc="-20" dirty="0"/>
              <a:t>Tecnologías</a:t>
            </a:r>
            <a:r>
              <a:rPr spc="-35" dirty="0"/>
              <a:t> </a:t>
            </a:r>
            <a:r>
              <a:rPr dirty="0"/>
              <a:t>de</a:t>
            </a:r>
            <a:r>
              <a:rPr spc="-40" dirty="0"/>
              <a:t> </a:t>
            </a:r>
            <a:r>
              <a:rPr dirty="0"/>
              <a:t>la</a:t>
            </a:r>
            <a:r>
              <a:rPr spc="-20" dirty="0"/>
              <a:t> </a:t>
            </a:r>
            <a:r>
              <a:rPr spc="-10" dirty="0"/>
              <a:t>Información</a:t>
            </a:r>
            <a:r>
              <a:rPr spc="-70" dirty="0"/>
              <a:t> </a:t>
            </a:r>
            <a:r>
              <a:rPr dirty="0"/>
              <a:t>y</a:t>
            </a:r>
            <a:r>
              <a:rPr spc="-20" dirty="0"/>
              <a:t> </a:t>
            </a:r>
            <a:r>
              <a:rPr spc="-10" dirty="0"/>
              <a:t>Comunicación</a:t>
            </a: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631696" y="1363091"/>
          <a:ext cx="9377680" cy="32499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169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34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01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38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01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068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1770">
                <a:tc rowSpan="2">
                  <a:txBody>
                    <a:bodyPr/>
                    <a:lstStyle/>
                    <a:p>
                      <a:pPr marL="939800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Nombre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del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Indicador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71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532130" marR="46990" indent="-47561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Meta</a:t>
                      </a:r>
                      <a:r>
                        <a:rPr sz="1200" spc="-5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programada 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T4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57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405"/>
                        </a:lnSpc>
                        <a:spcBef>
                          <a:spcPts val="5"/>
                        </a:spcBef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2024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Promedio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ejecución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5080" algn="ctr">
                        <a:lnSpc>
                          <a:spcPts val="1405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trimestre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177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971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405"/>
                        </a:lnSpc>
                        <a:spcBef>
                          <a:spcPts val="10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Octubre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5"/>
                        </a:lnSpc>
                        <a:spcBef>
                          <a:spcPts val="10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Noviembre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405"/>
                        </a:lnSpc>
                        <a:spcBef>
                          <a:spcPts val="10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Diciembre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753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TI-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012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Porcentaje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accesos</a:t>
                      </a:r>
                      <a:r>
                        <a:rPr sz="1200" spc="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otorgados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 a la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infraestructura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>
                        <a:lnSpc>
                          <a:spcPts val="1405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TIC.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0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753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TI-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013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Número</a:t>
                      </a:r>
                      <a:r>
                        <a:rPr sz="1200" spc="7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9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respaldo</a:t>
                      </a:r>
                      <a:r>
                        <a:rPr sz="1200" spc="8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9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la</a:t>
                      </a:r>
                      <a:r>
                        <a:rPr sz="1200" spc="9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información</a:t>
                      </a:r>
                      <a:r>
                        <a:rPr sz="1200" spc="8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digital</a:t>
                      </a:r>
                      <a:r>
                        <a:rPr sz="1200" spc="7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9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la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DIGECOG</a:t>
                      </a:r>
                      <a:r>
                        <a:rPr sz="1200" spc="-6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realizado.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14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spc="-50" dirty="0">
                          <a:latin typeface="Calibri Light"/>
                          <a:cs typeface="Calibri Light"/>
                        </a:rPr>
                        <a:t>5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200" spc="-50" dirty="0">
                          <a:latin typeface="Calibri Light"/>
                          <a:cs typeface="Calibri Light"/>
                        </a:rPr>
                        <a:t>4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080" algn="ctr">
                        <a:lnSpc>
                          <a:spcPct val="100000"/>
                        </a:lnSpc>
                      </a:pPr>
                      <a:r>
                        <a:rPr sz="1200" spc="-50" dirty="0">
                          <a:latin typeface="Calibri Light"/>
                          <a:cs typeface="Calibri Light"/>
                        </a:rPr>
                        <a:t>5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0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4041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TI-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014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 marR="19685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Número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evaluación</a:t>
                      </a:r>
                      <a:r>
                        <a:rPr sz="1200" spc="-4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del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índice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del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uso de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TIC</a:t>
                      </a:r>
                      <a:r>
                        <a:rPr sz="1200" spc="-3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50" dirty="0">
                          <a:latin typeface="Calibri Light"/>
                          <a:cs typeface="Calibri Light"/>
                        </a:rPr>
                        <a:t>e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implementación</a:t>
                      </a:r>
                      <a:r>
                        <a:rPr sz="1200" spc="-6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3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Gobierno</a:t>
                      </a:r>
                      <a:r>
                        <a:rPr sz="1200" spc="-4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Electrónico en</a:t>
                      </a:r>
                      <a:r>
                        <a:rPr sz="1200" spc="-4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el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Estado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Dominicano</a:t>
                      </a:r>
                      <a:r>
                        <a:rPr sz="1200" spc="-6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(iTICge).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50" dirty="0">
                          <a:latin typeface="Calibri Light"/>
                          <a:cs typeface="Calibri Light"/>
                        </a:rPr>
                        <a:t>1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08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50" dirty="0">
                          <a:latin typeface="Calibri Light"/>
                          <a:cs typeface="Calibri Light"/>
                        </a:rPr>
                        <a:t>1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753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TI-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016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 marR="63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Porcentaje</a:t>
                      </a:r>
                      <a:r>
                        <a:rPr sz="1200" spc="409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4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implementación</a:t>
                      </a:r>
                      <a:r>
                        <a:rPr sz="1200" spc="43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4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la</a:t>
                      </a:r>
                      <a:r>
                        <a:rPr sz="1200" spc="434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oficina</a:t>
                      </a:r>
                      <a:r>
                        <a:rPr sz="1200" spc="434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sin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papeles</a:t>
                      </a:r>
                      <a:r>
                        <a:rPr sz="1200" spc="-5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acuerdo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al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plan.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0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3390">
                <a:tc gridSpan="6"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Total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indicadores</a:t>
                      </a:r>
                      <a:r>
                        <a:rPr sz="1200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medidos</a:t>
                      </a:r>
                      <a:r>
                        <a:rPr sz="1200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T4: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910584" y="4892040"/>
            <a:ext cx="1191767" cy="1191768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5879338" y="5376417"/>
            <a:ext cx="16414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Calibri"/>
                <a:cs typeface="Calibri"/>
              </a:rPr>
              <a:t>Efectividad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Departamento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345168" y="5242560"/>
            <a:ext cx="2523744" cy="1228344"/>
          </a:xfrm>
          <a:prstGeom prst="rect">
            <a:avLst/>
          </a:prstGeom>
        </p:spPr>
      </p:pic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445386" y="615187"/>
          <a:ext cx="9377680" cy="43649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169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34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80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45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995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062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1770">
                <a:tc rowSpan="2">
                  <a:txBody>
                    <a:bodyPr/>
                    <a:lstStyle/>
                    <a:p>
                      <a:pPr marL="939800">
                        <a:lnSpc>
                          <a:spcPct val="100000"/>
                        </a:lnSpc>
                        <a:spcBef>
                          <a:spcPts val="76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Nombre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del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Indicador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65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532130" marR="47625" indent="-47625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Meta</a:t>
                      </a:r>
                      <a:r>
                        <a:rPr sz="1200" spc="-5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programada 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T4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410"/>
                        </a:lnSpc>
                        <a:spcBef>
                          <a:spcPts val="5"/>
                        </a:spcBef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2024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Promedio</a:t>
                      </a:r>
                      <a:r>
                        <a:rPr sz="1200" spc="-5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ejecución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5080" algn="ctr">
                        <a:lnSpc>
                          <a:spcPts val="1410"/>
                        </a:lnSpc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trimestre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177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965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41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Octubre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41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Noviembre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41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Diciembre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2755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30" dirty="0">
                          <a:latin typeface="Calibri Light"/>
                          <a:cs typeface="Calibri Light"/>
                        </a:rPr>
                        <a:t>DJ-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001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Cantidad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auditorías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cumplimiento</a:t>
                      </a:r>
                      <a:r>
                        <a:rPr sz="1200" spc="-3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legal.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35"/>
                        </a:spcBef>
                      </a:pPr>
                      <a:r>
                        <a:rPr sz="1200" spc="-50" dirty="0">
                          <a:latin typeface="Calibri Light"/>
                          <a:cs typeface="Calibri Light"/>
                        </a:rPr>
                        <a:t>1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314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1035"/>
                        </a:spcBef>
                      </a:pPr>
                      <a:r>
                        <a:rPr sz="1200" spc="-50" dirty="0">
                          <a:latin typeface="Calibri Light"/>
                          <a:cs typeface="Calibri Light"/>
                        </a:rPr>
                        <a:t>1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314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35"/>
                        </a:spcBef>
                      </a:pPr>
                      <a:r>
                        <a:rPr sz="1200" spc="-20" dirty="0">
                          <a:latin typeface="Calibri"/>
                          <a:cs typeface="Calibri"/>
                        </a:rPr>
                        <a:t>100%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314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753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30" dirty="0">
                          <a:latin typeface="Calibri Light"/>
                          <a:cs typeface="Calibri Light"/>
                        </a:rPr>
                        <a:t>DJ-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002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>
                        <a:lnSpc>
                          <a:spcPct val="100000"/>
                        </a:lnSpc>
                        <a:tabLst>
                          <a:tab pos="753110" algn="l"/>
                          <a:tab pos="1103630" algn="l"/>
                          <a:tab pos="1644014" algn="l"/>
                          <a:tab pos="2640330" algn="l"/>
                        </a:tabLst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Cantidad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	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	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leyes,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	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reglamentos,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	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decretos,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>
                        <a:lnSpc>
                          <a:spcPts val="1405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procedimientos</a:t>
                      </a:r>
                      <a:r>
                        <a:rPr sz="1200" spc="3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divulgados.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spc="-50" dirty="0">
                          <a:latin typeface="Calibri Light"/>
                          <a:cs typeface="Calibri Light"/>
                        </a:rPr>
                        <a:t>1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715" algn="ctr">
                        <a:lnSpc>
                          <a:spcPct val="100000"/>
                        </a:lnSpc>
                      </a:pPr>
                      <a:r>
                        <a:rPr sz="1200" spc="-50" dirty="0">
                          <a:latin typeface="Calibri Light"/>
                          <a:cs typeface="Calibri Light"/>
                        </a:rPr>
                        <a:t>1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080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"/>
                          <a:cs typeface="Calibri"/>
                        </a:rPr>
                        <a:t>100%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753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30" dirty="0">
                          <a:latin typeface="Calibri Light"/>
                          <a:cs typeface="Calibri Light"/>
                        </a:rPr>
                        <a:t>DJ-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004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>
                        <a:lnSpc>
                          <a:spcPct val="100000"/>
                        </a:lnSpc>
                        <a:tabLst>
                          <a:tab pos="884555" algn="l"/>
                          <a:tab pos="1262380" algn="l"/>
                          <a:tab pos="2040255" algn="l"/>
                        </a:tabLst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Porcentaje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	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	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acuerdos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	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interinstitucionales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>
                        <a:lnSpc>
                          <a:spcPts val="1405"/>
                        </a:lnSpc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elaborados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y</a:t>
                      </a:r>
                      <a:r>
                        <a:rPr sz="1200" spc="4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monitoreados.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27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0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753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30" dirty="0">
                          <a:latin typeface="Calibri Light"/>
                          <a:cs typeface="Calibri Light"/>
                        </a:rPr>
                        <a:t>DJ-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006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Porcentaje</a:t>
                      </a:r>
                      <a:r>
                        <a:rPr sz="1200" spc="114" dirty="0">
                          <a:latin typeface="Calibri Light"/>
                          <a:cs typeface="Calibri Light"/>
                        </a:rPr>
                        <a:t> 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120" dirty="0">
                          <a:latin typeface="Calibri Light"/>
                          <a:cs typeface="Calibri Light"/>
                        </a:rPr>
                        <a:t> 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contratos</a:t>
                      </a:r>
                      <a:r>
                        <a:rPr sz="1200" spc="110" dirty="0">
                          <a:latin typeface="Calibri Light"/>
                          <a:cs typeface="Calibri Light"/>
                        </a:rPr>
                        <a:t> 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y</a:t>
                      </a:r>
                      <a:r>
                        <a:rPr sz="1200" spc="114" dirty="0">
                          <a:latin typeface="Calibri Light"/>
                          <a:cs typeface="Calibri Light"/>
                        </a:rPr>
                        <a:t> 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adendas</a:t>
                      </a:r>
                      <a:r>
                        <a:rPr sz="1200" spc="110" dirty="0">
                          <a:latin typeface="Calibri Light"/>
                          <a:cs typeface="Calibri Light"/>
                        </a:rPr>
                        <a:t> 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elaborados,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>
                        <a:lnSpc>
                          <a:spcPts val="14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notariados</a:t>
                      </a:r>
                      <a:r>
                        <a:rPr sz="1200" spc="-3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o</a:t>
                      </a:r>
                      <a:r>
                        <a:rPr sz="1200" spc="-4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renovados.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"/>
                          <a:cs typeface="Calibri"/>
                        </a:rPr>
                        <a:t>100%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753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30" dirty="0">
                          <a:latin typeface="Calibri Light"/>
                          <a:cs typeface="Calibri Light"/>
                        </a:rPr>
                        <a:t>DJ-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007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Porcentajes</a:t>
                      </a:r>
                      <a:r>
                        <a:rPr sz="1200" spc="459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47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asesorías</a:t>
                      </a:r>
                      <a:r>
                        <a:rPr sz="1200" spc="46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y</a:t>
                      </a:r>
                      <a:r>
                        <a:rPr sz="1200" spc="459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procesos</a:t>
                      </a:r>
                      <a:r>
                        <a:rPr sz="1200" spc="47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legales</a:t>
                      </a:r>
                      <a:r>
                        <a:rPr sz="1200" spc="46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en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respuesta</a:t>
                      </a:r>
                      <a:r>
                        <a:rPr sz="1200" spc="4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a</a:t>
                      </a:r>
                      <a:r>
                        <a:rPr sz="1200" spc="1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requerimientos</a:t>
                      </a:r>
                      <a:r>
                        <a:rPr sz="1200" spc="-3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1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las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áreas.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"/>
                          <a:cs typeface="Calibri"/>
                        </a:rPr>
                        <a:t>100%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41045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30" dirty="0">
                          <a:latin typeface="Calibri Light"/>
                          <a:cs typeface="Calibri Light"/>
                        </a:rPr>
                        <a:t>DJ-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008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 algn="just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Porcentaje</a:t>
                      </a:r>
                      <a:r>
                        <a:rPr sz="1200" spc="38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38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avance</a:t>
                      </a:r>
                      <a:r>
                        <a:rPr sz="1200" spc="39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en</a:t>
                      </a:r>
                      <a:r>
                        <a:rPr sz="1200" spc="38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la</a:t>
                      </a:r>
                      <a:r>
                        <a:rPr sz="1200" spc="39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implementación</a:t>
                      </a:r>
                      <a:r>
                        <a:rPr sz="1200" spc="38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del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programa</a:t>
                      </a:r>
                      <a:r>
                        <a:rPr sz="1200" spc="270" dirty="0">
                          <a:latin typeface="Calibri Light"/>
                          <a:cs typeface="Calibri Light"/>
                        </a:rPr>
                        <a:t>  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270" dirty="0">
                          <a:latin typeface="Calibri Light"/>
                          <a:cs typeface="Calibri Light"/>
                        </a:rPr>
                        <a:t>  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cumplimiento</a:t>
                      </a:r>
                      <a:r>
                        <a:rPr sz="1200" spc="265" dirty="0">
                          <a:latin typeface="Calibri Light"/>
                          <a:cs typeface="Calibri Light"/>
                        </a:rPr>
                        <a:t>  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regulatorio</a:t>
                      </a:r>
                      <a:r>
                        <a:rPr sz="1200" spc="275" dirty="0">
                          <a:latin typeface="Calibri Light"/>
                          <a:cs typeface="Calibri Light"/>
                        </a:rPr>
                        <a:t>   </a:t>
                      </a:r>
                      <a:r>
                        <a:rPr sz="1200" spc="-50" dirty="0">
                          <a:latin typeface="Calibri Light"/>
                          <a:cs typeface="Calibri Light"/>
                        </a:rPr>
                        <a:t>o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compliance.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75%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75%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"/>
                          <a:cs typeface="Calibri"/>
                        </a:rPr>
                        <a:t>100%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5753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30" dirty="0">
                          <a:latin typeface="Calibri Light"/>
                          <a:cs typeface="Calibri Light"/>
                        </a:rPr>
                        <a:t>DJ-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009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 marR="1905">
                        <a:lnSpc>
                          <a:spcPct val="100000"/>
                        </a:lnSpc>
                        <a:tabLst>
                          <a:tab pos="835660" algn="l"/>
                          <a:tab pos="1164590" algn="l"/>
                          <a:tab pos="1924050" algn="l"/>
                          <a:tab pos="2286635" algn="l"/>
                          <a:tab pos="3052445" algn="l"/>
                        </a:tabLst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Porcentaje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	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	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ejecución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	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del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	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programa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	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de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cumplimiento</a:t>
                      </a:r>
                      <a:r>
                        <a:rPr sz="1200" spc="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y</a:t>
                      </a:r>
                      <a:r>
                        <a:rPr sz="1200" spc="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antisoborno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90%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39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90%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"/>
                          <a:cs typeface="Calibri"/>
                        </a:rPr>
                        <a:t>100%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631816" y="56769"/>
            <a:ext cx="29273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Departamento</a:t>
            </a:r>
            <a:r>
              <a:rPr spc="-75" dirty="0"/>
              <a:t> </a:t>
            </a:r>
            <a:r>
              <a:rPr spc="-10" dirty="0"/>
              <a:t>Jurídico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345168" y="5242560"/>
            <a:ext cx="2523744" cy="1228344"/>
          </a:xfrm>
          <a:prstGeom prst="rect">
            <a:avLst/>
          </a:prstGeom>
        </p:spPr>
      </p:pic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313180" y="898016"/>
          <a:ext cx="9377680" cy="13938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169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34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80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45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995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062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1770">
                <a:tc rowSpan="2">
                  <a:txBody>
                    <a:bodyPr/>
                    <a:lstStyle/>
                    <a:p>
                      <a:pPr marL="939800">
                        <a:lnSpc>
                          <a:spcPct val="100000"/>
                        </a:lnSpc>
                        <a:spcBef>
                          <a:spcPts val="76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Nombre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del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Indicador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65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532130" marR="47625" indent="-47625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Meta</a:t>
                      </a:r>
                      <a:r>
                        <a:rPr sz="1200" spc="-5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programada 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T4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405"/>
                        </a:lnSpc>
                        <a:spcBef>
                          <a:spcPts val="5"/>
                        </a:spcBef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2024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475615" marR="132715" indent="-32956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Promedio</a:t>
                      </a:r>
                      <a:r>
                        <a:rPr sz="1200" spc="-5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ejecución trimestre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177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965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41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Octubre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ts val="141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Noviembre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41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Diciembre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753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30" dirty="0">
                          <a:latin typeface="Calibri Light"/>
                          <a:cs typeface="Calibri Light"/>
                        </a:rPr>
                        <a:t>DJ-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010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Porcentaje</a:t>
                      </a:r>
                      <a:r>
                        <a:rPr sz="1200" spc="195" dirty="0">
                          <a:latin typeface="Calibri Light"/>
                          <a:cs typeface="Calibri Light"/>
                        </a:rPr>
                        <a:t> 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190" dirty="0">
                          <a:latin typeface="Calibri Light"/>
                          <a:cs typeface="Calibri Light"/>
                        </a:rPr>
                        <a:t> 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las</a:t>
                      </a:r>
                      <a:r>
                        <a:rPr sz="1200" spc="175" dirty="0">
                          <a:latin typeface="Calibri Light"/>
                          <a:cs typeface="Calibri Light"/>
                        </a:rPr>
                        <a:t> 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actividades</a:t>
                      </a:r>
                      <a:r>
                        <a:rPr sz="1200" spc="190" dirty="0">
                          <a:latin typeface="Calibri Light"/>
                          <a:cs typeface="Calibri Light"/>
                        </a:rPr>
                        <a:t> 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establecidas</a:t>
                      </a:r>
                      <a:r>
                        <a:rPr sz="1200" spc="190" dirty="0">
                          <a:latin typeface="Calibri Light"/>
                          <a:cs typeface="Calibri Light"/>
                        </a:rPr>
                        <a:t>  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del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programa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3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cultura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antisoborno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y</a:t>
                      </a:r>
                      <a:r>
                        <a:rPr sz="1200" spc="-4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cumplimento.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90%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90%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08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90%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0" dirty="0">
                          <a:latin typeface="Calibri"/>
                          <a:cs typeface="Calibri"/>
                        </a:rPr>
                        <a:t>100%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2755">
                <a:tc gridSpan="6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35"/>
                        </a:spcBef>
                      </a:pP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Total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indicadores</a:t>
                      </a:r>
                      <a:r>
                        <a:rPr sz="1200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medidos</a:t>
                      </a:r>
                      <a:r>
                        <a:rPr sz="1200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T4: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8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314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5625210" y="3653104"/>
            <a:ext cx="164147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Calibri"/>
                <a:cs typeface="Calibri"/>
              </a:rPr>
              <a:t>Efectividad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Departamento</a:t>
            </a:r>
            <a:endParaRPr sz="12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139184" y="3169920"/>
            <a:ext cx="1191767" cy="1191767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4631816" y="56769"/>
            <a:ext cx="29273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Departamento</a:t>
            </a:r>
            <a:r>
              <a:rPr spc="-75" dirty="0"/>
              <a:t> </a:t>
            </a:r>
            <a:r>
              <a:rPr spc="-10" dirty="0"/>
              <a:t>Jurídico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345168" y="5242560"/>
            <a:ext cx="2523744" cy="1228344"/>
          </a:xfrm>
          <a:prstGeom prst="rect">
            <a:avLst/>
          </a:prstGeom>
        </p:spPr>
      </p:pic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969238" y="589406"/>
          <a:ext cx="9865360" cy="47948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689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2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69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3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699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430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9097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91770">
                <a:tc rowSpan="2">
                  <a:txBody>
                    <a:bodyPr/>
                    <a:lstStyle/>
                    <a:p>
                      <a:pPr marL="765810">
                        <a:lnSpc>
                          <a:spcPct val="100000"/>
                        </a:lnSpc>
                        <a:spcBef>
                          <a:spcPts val="76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Nombre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del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Indicador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65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Meta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programada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T4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1905" algn="ctr">
                        <a:lnSpc>
                          <a:spcPts val="1410"/>
                        </a:lnSpc>
                        <a:spcBef>
                          <a:spcPts val="5"/>
                        </a:spcBef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2024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392430" marR="56515" indent="-32956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Promedio</a:t>
                      </a:r>
                      <a:r>
                        <a:rPr sz="1200" spc="-6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ejecución trimestre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95275">
                        <a:lnSpc>
                          <a:spcPts val="141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Observaciones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77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177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965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1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Octubre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41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Noviembre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41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Diciembre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77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0555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DC-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001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Porcentaje</a:t>
                      </a:r>
                      <a:r>
                        <a:rPr sz="1200" spc="170" dirty="0">
                          <a:latin typeface="Calibri Light"/>
                          <a:cs typeface="Calibri Light"/>
                        </a:rPr>
                        <a:t> 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175" dirty="0">
                          <a:latin typeface="Calibri Light"/>
                          <a:cs typeface="Calibri Light"/>
                        </a:rPr>
                        <a:t> 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cumplimiento</a:t>
                      </a:r>
                      <a:r>
                        <a:rPr sz="1200" spc="170" dirty="0">
                          <a:latin typeface="Calibri Light"/>
                          <a:cs typeface="Calibri Light"/>
                        </a:rPr>
                        <a:t> 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del</a:t>
                      </a:r>
                      <a:r>
                        <a:rPr sz="1200" spc="170" dirty="0">
                          <a:latin typeface="Calibri Light"/>
                          <a:cs typeface="Calibri Light"/>
                        </a:rPr>
                        <a:t> 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plan</a:t>
                      </a:r>
                      <a:r>
                        <a:rPr sz="1200" spc="170" dirty="0">
                          <a:latin typeface="Calibri Light"/>
                          <a:cs typeface="Calibri Light"/>
                        </a:rPr>
                        <a:t>  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comunicación.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85%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041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DC-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002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 marR="5080" indent="3302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Cantidad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nuevos</a:t>
                      </a:r>
                      <a:r>
                        <a:rPr sz="1200" spc="-5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seguidores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en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el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conjunto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redes</a:t>
                      </a:r>
                      <a:r>
                        <a:rPr sz="1200" spc="-3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sociales</a:t>
                      </a:r>
                      <a:r>
                        <a:rPr sz="1200" spc="-3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(Facebook,</a:t>
                      </a:r>
                      <a:r>
                        <a:rPr sz="1200" spc="-3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Twitter</a:t>
                      </a:r>
                      <a:r>
                        <a:rPr sz="1200" spc="-3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50" dirty="0">
                          <a:latin typeface="Calibri Light"/>
                          <a:cs typeface="Calibri Light"/>
                        </a:rPr>
                        <a:t>e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Instagram).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1,500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1,529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719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95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DC-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003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Porcentaje</a:t>
                      </a:r>
                      <a:r>
                        <a:rPr sz="1200" spc="5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5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reconocimiento</a:t>
                      </a:r>
                      <a:r>
                        <a:rPr sz="1200" spc="5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y</a:t>
                      </a:r>
                      <a:r>
                        <a:rPr sz="1200" spc="4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aceptabilidad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institucional.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1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80%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1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76%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1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1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08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1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95%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tc>
                  <a:txBody>
                    <a:bodyPr/>
                    <a:lstStyle/>
                    <a:p>
                      <a:pPr marL="11430" marR="3683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Los</a:t>
                      </a:r>
                      <a:r>
                        <a:rPr sz="1200" spc="1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resultados</a:t>
                      </a:r>
                      <a:r>
                        <a:rPr sz="1200" spc="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del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Nivel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 percepción</a:t>
                      </a:r>
                      <a:r>
                        <a:rPr sz="1200" spc="1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los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ciudadanos</a:t>
                      </a:r>
                      <a:r>
                        <a:rPr sz="1200" spc="-4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sobre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el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reconocimiento </a:t>
                      </a:r>
                      <a:r>
                        <a:rPr sz="1200" spc="-50" dirty="0">
                          <a:latin typeface="Calibri Light"/>
                          <a:cs typeface="Calibri Light"/>
                        </a:rPr>
                        <a:t>y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aceptabilidad institucional</a:t>
                      </a:r>
                      <a:r>
                        <a:rPr sz="1200" spc="5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presento resultados</a:t>
                      </a:r>
                      <a:r>
                        <a:rPr sz="1200" spc="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un</a:t>
                      </a:r>
                      <a:r>
                        <a:rPr sz="1200" spc="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4%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por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debajo</a:t>
                      </a:r>
                      <a:r>
                        <a:rPr sz="1200" spc="-3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 la</a:t>
                      </a:r>
                      <a:r>
                        <a:rPr sz="1200" spc="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meta.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8165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DC-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005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 marR="43942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Cantidad</a:t>
                      </a:r>
                      <a:r>
                        <a:rPr sz="1200" spc="-7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4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gestión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sobre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notoriedad</a:t>
                      </a:r>
                      <a:r>
                        <a:rPr sz="1200" spc="-4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50" dirty="0">
                          <a:latin typeface="Calibri Light"/>
                          <a:cs typeface="Calibri Light"/>
                        </a:rPr>
                        <a:t>e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imagen</a:t>
                      </a:r>
                      <a:r>
                        <a:rPr sz="1200" spc="-4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institucional.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50" dirty="0">
                          <a:latin typeface="Calibri Light"/>
                          <a:cs typeface="Calibri Light"/>
                        </a:rPr>
                        <a:t>1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50" dirty="0">
                          <a:latin typeface="Calibri Light"/>
                          <a:cs typeface="Calibri Light"/>
                        </a:rPr>
                        <a:t>1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08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753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DC-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006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Porcentaje</a:t>
                      </a:r>
                      <a:r>
                        <a:rPr sz="1200" spc="25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ejecución</a:t>
                      </a:r>
                      <a:r>
                        <a:rPr sz="1200" spc="-5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del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programa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>
                        <a:lnSpc>
                          <a:spcPts val="1395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responsabilidad</a:t>
                      </a:r>
                      <a:r>
                        <a:rPr sz="1200" spc="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social</a:t>
                      </a:r>
                      <a:r>
                        <a:rPr sz="1200" spc="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realizada.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2755">
                <a:tc gridSpan="6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45"/>
                        </a:spcBef>
                      </a:pP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Total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indicadores</a:t>
                      </a:r>
                      <a:r>
                        <a:rPr sz="1200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medidos</a:t>
                      </a:r>
                      <a:r>
                        <a:rPr sz="1200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T4: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327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5653532" y="5761735"/>
            <a:ext cx="164718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Calibri"/>
                <a:cs typeface="Calibri"/>
              </a:rPr>
              <a:t>Efectividad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Departamento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037457" y="214960"/>
            <a:ext cx="411480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Departamento</a:t>
            </a:r>
            <a:r>
              <a:rPr spc="-55" dirty="0"/>
              <a:t> </a:t>
            </a:r>
            <a:r>
              <a:rPr dirty="0"/>
              <a:t>de</a:t>
            </a:r>
            <a:r>
              <a:rPr spc="-80" dirty="0"/>
              <a:t> </a:t>
            </a:r>
            <a:r>
              <a:rPr spc="-10" dirty="0"/>
              <a:t>Comunicación</a:t>
            </a:r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431791" y="5507735"/>
            <a:ext cx="1097280" cy="896112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345168" y="5242560"/>
            <a:ext cx="2523744" cy="1228344"/>
          </a:xfrm>
          <a:prstGeom prst="rect">
            <a:avLst/>
          </a:prstGeom>
        </p:spPr>
      </p:pic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462024" y="821308"/>
          <a:ext cx="8609330" cy="40855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556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2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66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87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398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2775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177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6106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Nombre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del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Indicador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501015" marR="17145" indent="-475615">
                        <a:lnSpc>
                          <a:spcPct val="100000"/>
                        </a:lnSpc>
                        <a:spcBef>
                          <a:spcPts val="72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Meta</a:t>
                      </a:r>
                      <a:r>
                        <a:rPr sz="1200" spc="-5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programada 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T4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20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1270" algn="ctr">
                        <a:lnSpc>
                          <a:spcPts val="1410"/>
                        </a:lnSpc>
                        <a:spcBef>
                          <a:spcPts val="5"/>
                        </a:spcBef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2024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271145" marR="257175" indent="-3175" algn="just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Promedio ejecución trimestre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6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920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10"/>
                        </a:lnSpc>
                        <a:spcBef>
                          <a:spcPts val="1370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Octubre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739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10"/>
                        </a:lnSpc>
                        <a:spcBef>
                          <a:spcPts val="1370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Noviembre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739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410"/>
                        </a:lnSpc>
                        <a:spcBef>
                          <a:spcPts val="1370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Diciembre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739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753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OAI-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001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 marR="22225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Cantidad</a:t>
                      </a:r>
                      <a:r>
                        <a:rPr sz="1200" spc="-4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publicaciones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promoción</a:t>
                      </a:r>
                      <a:r>
                        <a:rPr sz="1200" spc="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la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OAI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realizadas.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50" dirty="0">
                          <a:latin typeface="Calibri Light"/>
                          <a:cs typeface="Calibri Light"/>
                        </a:rPr>
                        <a:t>3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50" dirty="0">
                          <a:latin typeface="Calibri Light"/>
                          <a:cs typeface="Calibri Light"/>
                        </a:rPr>
                        <a:t>3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71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753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OAI-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002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 marR="18796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Cantidad</a:t>
                      </a:r>
                      <a:r>
                        <a:rPr sz="1200" spc="-5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informes</a:t>
                      </a:r>
                      <a:r>
                        <a:rPr sz="1200" spc="-3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estadísticos</a:t>
                      </a:r>
                      <a:r>
                        <a:rPr sz="1200" spc="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y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4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balance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4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gestión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elaborados.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spc="-50" dirty="0">
                          <a:latin typeface="Calibri Light"/>
                          <a:cs typeface="Calibri Light"/>
                        </a:rPr>
                        <a:t>2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</a:pPr>
                      <a:r>
                        <a:rPr sz="1200" spc="-50" dirty="0">
                          <a:latin typeface="Calibri Light"/>
                          <a:cs typeface="Calibri Light"/>
                        </a:rPr>
                        <a:t>2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715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753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DIGECOG-OAI</a:t>
                      </a:r>
                      <a:r>
                        <a:rPr sz="1200" spc="5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003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Porcentaje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cumplimiento</a:t>
                      </a:r>
                      <a:r>
                        <a:rPr sz="1200" spc="-4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las</a:t>
                      </a:r>
                      <a:r>
                        <a:rPr sz="1200" spc="-3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actividades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>
                        <a:lnSpc>
                          <a:spcPts val="1400"/>
                        </a:lnSpc>
                        <a:spcBef>
                          <a:spcPts val="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planificadas</a:t>
                      </a:r>
                      <a:r>
                        <a:rPr sz="1200" spc="-5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los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canales</a:t>
                      </a:r>
                      <a:r>
                        <a:rPr sz="1200" spc="-4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denuncias.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90%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90%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715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4041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OAI-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004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 algn="just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Porciento</a:t>
                      </a:r>
                      <a:r>
                        <a:rPr sz="1200" spc="8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9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quejas,</a:t>
                      </a:r>
                      <a:r>
                        <a:rPr sz="1200" spc="8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denuncias,</a:t>
                      </a:r>
                      <a:r>
                        <a:rPr sz="1200" spc="8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reclamaciones</a:t>
                      </a:r>
                      <a:r>
                        <a:rPr sz="1200" spc="9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50" dirty="0">
                          <a:latin typeface="Calibri Light"/>
                          <a:cs typeface="Calibri Light"/>
                        </a:rPr>
                        <a:t>y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sugerencias</a:t>
                      </a:r>
                      <a:r>
                        <a:rPr sz="1200" spc="114" dirty="0">
                          <a:latin typeface="Calibri Light"/>
                          <a:cs typeface="Calibri Light"/>
                        </a:rPr>
                        <a:t> 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recibidas</a:t>
                      </a:r>
                      <a:r>
                        <a:rPr sz="1200" spc="125" dirty="0">
                          <a:latin typeface="Calibri Light"/>
                          <a:cs typeface="Calibri Light"/>
                        </a:rPr>
                        <a:t> 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y</a:t>
                      </a:r>
                      <a:r>
                        <a:rPr sz="1200" spc="130" dirty="0">
                          <a:latin typeface="Calibri Light"/>
                          <a:cs typeface="Calibri Light"/>
                        </a:rPr>
                        <a:t> 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tramitadas</a:t>
                      </a:r>
                      <a:r>
                        <a:rPr sz="1200" spc="120" dirty="0">
                          <a:latin typeface="Calibri Light"/>
                          <a:cs typeface="Calibri Light"/>
                        </a:rPr>
                        <a:t> 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135" dirty="0">
                          <a:latin typeface="Calibri Light"/>
                          <a:cs typeface="Calibri Light"/>
                        </a:rPr>
                        <a:t>  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forma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oportuna.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71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753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OAI-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005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Porciento</a:t>
                      </a:r>
                      <a:r>
                        <a:rPr sz="1200" spc="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3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satisfacción</a:t>
                      </a:r>
                      <a:r>
                        <a:rPr sz="1200" spc="3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con</a:t>
                      </a:r>
                      <a:r>
                        <a:rPr sz="1200" spc="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el</a:t>
                      </a:r>
                      <a:r>
                        <a:rPr sz="1200" spc="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servicio</a:t>
                      </a:r>
                      <a:r>
                        <a:rPr sz="1200" spc="3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3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la</a:t>
                      </a:r>
                      <a:r>
                        <a:rPr sz="1200" spc="3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OAI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>
                        <a:lnSpc>
                          <a:spcPts val="1395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brindado.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90%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715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5753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OAI-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006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 marR="2540">
                        <a:lnSpc>
                          <a:spcPct val="100000"/>
                        </a:lnSpc>
                        <a:tabLst>
                          <a:tab pos="515620" algn="l"/>
                          <a:tab pos="808355" algn="l"/>
                          <a:tab pos="1795780" algn="l"/>
                          <a:tab pos="2088514" algn="l"/>
                          <a:tab pos="2890520" algn="l"/>
                        </a:tabLst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Índice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	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	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cumplimiento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	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	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estándares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	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de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transparencia</a:t>
                      </a:r>
                      <a:r>
                        <a:rPr sz="1200" spc="4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institucional.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71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565016" y="56769"/>
            <a:ext cx="50590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Oficina</a:t>
            </a:r>
            <a:r>
              <a:rPr spc="-60" dirty="0"/>
              <a:t> </a:t>
            </a:r>
            <a:r>
              <a:rPr dirty="0"/>
              <a:t>de</a:t>
            </a:r>
            <a:r>
              <a:rPr spc="-40" dirty="0"/>
              <a:t> </a:t>
            </a:r>
            <a:r>
              <a:rPr dirty="0"/>
              <a:t>Libre</a:t>
            </a:r>
            <a:r>
              <a:rPr spc="-40" dirty="0"/>
              <a:t> </a:t>
            </a:r>
            <a:r>
              <a:rPr dirty="0"/>
              <a:t>Acceso</a:t>
            </a:r>
            <a:r>
              <a:rPr spc="-50" dirty="0"/>
              <a:t> </a:t>
            </a:r>
            <a:r>
              <a:rPr dirty="0"/>
              <a:t>a</a:t>
            </a:r>
            <a:r>
              <a:rPr spc="-25" dirty="0"/>
              <a:t> </a:t>
            </a:r>
            <a:r>
              <a:rPr dirty="0"/>
              <a:t>la</a:t>
            </a:r>
            <a:r>
              <a:rPr spc="-40" dirty="0"/>
              <a:t> </a:t>
            </a:r>
            <a:r>
              <a:rPr spc="-10" dirty="0"/>
              <a:t>Información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345168" y="5242560"/>
            <a:ext cx="2523744" cy="1228344"/>
          </a:xfrm>
          <a:prstGeom prst="rect">
            <a:avLst/>
          </a:prstGeom>
        </p:spPr>
      </p:pic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445386" y="953769"/>
          <a:ext cx="9377680" cy="21342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169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34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80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45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995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062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1770">
                <a:tc rowSpan="2">
                  <a:txBody>
                    <a:bodyPr/>
                    <a:lstStyle/>
                    <a:p>
                      <a:pPr marL="939800">
                        <a:lnSpc>
                          <a:spcPct val="100000"/>
                        </a:lnSpc>
                        <a:spcBef>
                          <a:spcPts val="76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Nombre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del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Indicador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65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Meta</a:t>
                      </a:r>
                      <a:r>
                        <a:rPr sz="1200" spc="-5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programada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T4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410"/>
                        </a:lnSpc>
                        <a:spcBef>
                          <a:spcPts val="5"/>
                        </a:spcBef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2024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475615" marR="132715" indent="-32956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Promedio</a:t>
                      </a:r>
                      <a:r>
                        <a:rPr sz="1200" spc="-5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ejecución trimestre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177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965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405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Julio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ts val="1405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Agosto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405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Septiembre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041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OAI-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007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 algn="just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Porcentaje</a:t>
                      </a:r>
                      <a:r>
                        <a:rPr sz="1200" spc="280" dirty="0">
                          <a:latin typeface="Calibri Light"/>
                          <a:cs typeface="Calibri Light"/>
                        </a:rPr>
                        <a:t>  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280" dirty="0">
                          <a:latin typeface="Calibri Light"/>
                          <a:cs typeface="Calibri Light"/>
                        </a:rPr>
                        <a:t>  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solicitudes</a:t>
                      </a:r>
                      <a:r>
                        <a:rPr sz="1200" spc="275" dirty="0">
                          <a:latin typeface="Calibri Light"/>
                          <a:cs typeface="Calibri Light"/>
                        </a:rPr>
                        <a:t>  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280" dirty="0">
                          <a:latin typeface="Calibri Light"/>
                          <a:cs typeface="Calibri Light"/>
                        </a:rPr>
                        <a:t>  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información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respondidas</a:t>
                      </a:r>
                      <a:r>
                        <a:rPr sz="1200" spc="5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satisfactoria</a:t>
                      </a:r>
                      <a:r>
                        <a:rPr sz="1200" spc="7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y</a:t>
                      </a:r>
                      <a:r>
                        <a:rPr sz="1200" spc="6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oportunamente</a:t>
                      </a:r>
                      <a:r>
                        <a:rPr sz="1200" spc="4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a</a:t>
                      </a:r>
                      <a:r>
                        <a:rPr sz="1200" spc="7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través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del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SAIP.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753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OAI-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009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 marR="190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Cantidad</a:t>
                      </a:r>
                      <a:r>
                        <a:rPr sz="1200" spc="26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sensibilizaciones</a:t>
                      </a:r>
                      <a:r>
                        <a:rPr sz="1200" spc="26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realizadas</a:t>
                      </a:r>
                      <a:r>
                        <a:rPr sz="1200" spc="254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en</a:t>
                      </a:r>
                      <a:r>
                        <a:rPr sz="1200" spc="26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temas</a:t>
                      </a:r>
                      <a:r>
                        <a:rPr sz="1200" spc="23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de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valores</a:t>
                      </a:r>
                      <a:r>
                        <a:rPr sz="1200" spc="-5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éticos</a:t>
                      </a:r>
                      <a:r>
                        <a:rPr sz="1200" spc="-3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institucionales.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spc="-50" dirty="0">
                          <a:latin typeface="Calibri Light"/>
                          <a:cs typeface="Calibri Light"/>
                        </a:rPr>
                        <a:t>1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715" algn="ctr">
                        <a:lnSpc>
                          <a:spcPct val="100000"/>
                        </a:lnSpc>
                      </a:pPr>
                      <a:r>
                        <a:rPr sz="1200" spc="-50" dirty="0">
                          <a:latin typeface="Calibri Light"/>
                          <a:cs typeface="Calibri Light"/>
                        </a:rPr>
                        <a:t>1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0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2755">
                <a:tc gridSpan="6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40"/>
                        </a:spcBef>
                      </a:pP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Total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indicadores</a:t>
                      </a:r>
                      <a:r>
                        <a:rPr sz="1200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medidos</a:t>
                      </a:r>
                      <a:r>
                        <a:rPr sz="1200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T3: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9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32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5994653" y="4148454"/>
            <a:ext cx="16414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Calibri"/>
                <a:cs typeface="Calibri"/>
              </a:rPr>
              <a:t>Efectividad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Departamento</a:t>
            </a:r>
            <a:endParaRPr sz="12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602479" y="3666744"/>
            <a:ext cx="1188720" cy="1188720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565016" y="56769"/>
            <a:ext cx="50590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Oficina</a:t>
            </a:r>
            <a:r>
              <a:rPr spc="-60" dirty="0"/>
              <a:t> </a:t>
            </a:r>
            <a:r>
              <a:rPr dirty="0"/>
              <a:t>de</a:t>
            </a:r>
            <a:r>
              <a:rPr spc="-40" dirty="0"/>
              <a:t> </a:t>
            </a:r>
            <a:r>
              <a:rPr dirty="0"/>
              <a:t>Libre</a:t>
            </a:r>
            <a:r>
              <a:rPr spc="-40" dirty="0"/>
              <a:t> </a:t>
            </a:r>
            <a:r>
              <a:rPr dirty="0"/>
              <a:t>Acceso</a:t>
            </a:r>
            <a:r>
              <a:rPr spc="-50" dirty="0"/>
              <a:t> </a:t>
            </a:r>
            <a:r>
              <a:rPr dirty="0"/>
              <a:t>a</a:t>
            </a:r>
            <a:r>
              <a:rPr spc="-25" dirty="0"/>
              <a:t> </a:t>
            </a:r>
            <a:r>
              <a:rPr dirty="0"/>
              <a:t>la</a:t>
            </a:r>
            <a:r>
              <a:rPr spc="-40" dirty="0"/>
              <a:t> </a:t>
            </a:r>
            <a:r>
              <a:rPr spc="-10" dirty="0"/>
              <a:t>Información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345168" y="5242560"/>
            <a:ext cx="2523744" cy="1228344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99813" y="971753"/>
            <a:ext cx="299021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Consideraciones finales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727073" y="1827098"/>
            <a:ext cx="8743950" cy="27705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9525" algn="just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 Light"/>
                <a:cs typeface="Calibri Light"/>
              </a:rPr>
              <a:t>Una</a:t>
            </a:r>
            <a:r>
              <a:rPr sz="1800" spc="-35" dirty="0">
                <a:latin typeface="Calibri Light"/>
                <a:cs typeface="Calibri Light"/>
              </a:rPr>
              <a:t> </a:t>
            </a:r>
            <a:r>
              <a:rPr sz="1800" spc="-25" dirty="0">
                <a:latin typeface="Calibri Light"/>
                <a:cs typeface="Calibri Light"/>
              </a:rPr>
              <a:t>efectividad</a:t>
            </a:r>
            <a:r>
              <a:rPr sz="1800" spc="-45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del</a:t>
            </a:r>
            <a:r>
              <a:rPr sz="1800" spc="-65" dirty="0">
                <a:latin typeface="Calibri Light"/>
                <a:cs typeface="Calibri Light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99.70%</a:t>
            </a:r>
            <a:r>
              <a:rPr sz="1800" spc="-75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en</a:t>
            </a:r>
            <a:r>
              <a:rPr sz="1800" spc="-50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la</a:t>
            </a:r>
            <a:r>
              <a:rPr sz="1800" spc="-55" dirty="0">
                <a:latin typeface="Calibri Light"/>
                <a:cs typeface="Calibri Light"/>
              </a:rPr>
              <a:t> </a:t>
            </a:r>
            <a:r>
              <a:rPr sz="1800" spc="-10" dirty="0">
                <a:latin typeface="Calibri Light"/>
                <a:cs typeface="Calibri Light"/>
              </a:rPr>
              <a:t>ejecución</a:t>
            </a:r>
            <a:r>
              <a:rPr sz="1800" spc="-45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del</a:t>
            </a:r>
            <a:r>
              <a:rPr sz="1800" spc="-45" dirty="0">
                <a:latin typeface="Calibri Light"/>
                <a:cs typeface="Calibri Light"/>
              </a:rPr>
              <a:t> </a:t>
            </a:r>
            <a:r>
              <a:rPr sz="1800" spc="-10" dirty="0">
                <a:latin typeface="Calibri Light"/>
                <a:cs typeface="Calibri Light"/>
              </a:rPr>
              <a:t>cuarto</a:t>
            </a:r>
            <a:r>
              <a:rPr sz="1800" spc="-30" dirty="0">
                <a:latin typeface="Calibri Light"/>
                <a:cs typeface="Calibri Light"/>
              </a:rPr>
              <a:t> </a:t>
            </a:r>
            <a:r>
              <a:rPr sz="1800" spc="-20" dirty="0">
                <a:latin typeface="Calibri Light"/>
                <a:cs typeface="Calibri Light"/>
              </a:rPr>
              <a:t>trimestre</a:t>
            </a:r>
            <a:r>
              <a:rPr sz="1800" spc="-25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del</a:t>
            </a:r>
            <a:r>
              <a:rPr sz="1800" spc="-45" dirty="0">
                <a:latin typeface="Calibri Light"/>
                <a:cs typeface="Calibri Light"/>
              </a:rPr>
              <a:t> </a:t>
            </a:r>
            <a:r>
              <a:rPr sz="1800" spc="-10" dirty="0">
                <a:latin typeface="Calibri Light"/>
                <a:cs typeface="Calibri Light"/>
              </a:rPr>
              <a:t>plan</a:t>
            </a:r>
            <a:r>
              <a:rPr sz="1800" spc="-45" dirty="0">
                <a:latin typeface="Calibri Light"/>
                <a:cs typeface="Calibri Light"/>
              </a:rPr>
              <a:t> </a:t>
            </a:r>
            <a:r>
              <a:rPr sz="1800" spc="-20" dirty="0">
                <a:latin typeface="Calibri Light"/>
                <a:cs typeface="Calibri Light"/>
              </a:rPr>
              <a:t>operativo</a:t>
            </a:r>
            <a:r>
              <a:rPr sz="1800" spc="-35" dirty="0">
                <a:latin typeface="Calibri Light"/>
                <a:cs typeface="Calibri Light"/>
              </a:rPr>
              <a:t> </a:t>
            </a:r>
            <a:r>
              <a:rPr sz="1800" spc="-10" dirty="0">
                <a:latin typeface="Calibri Light"/>
                <a:cs typeface="Calibri Light"/>
              </a:rPr>
              <a:t>anual</a:t>
            </a:r>
            <a:r>
              <a:rPr sz="1800" spc="-65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2024</a:t>
            </a:r>
            <a:r>
              <a:rPr sz="1800" spc="-50" dirty="0">
                <a:latin typeface="Calibri Light"/>
                <a:cs typeface="Calibri Light"/>
              </a:rPr>
              <a:t> </a:t>
            </a:r>
            <a:r>
              <a:rPr sz="1800" spc="-25" dirty="0">
                <a:latin typeface="Calibri Light"/>
                <a:cs typeface="Calibri Light"/>
              </a:rPr>
              <a:t>es </a:t>
            </a:r>
            <a:r>
              <a:rPr sz="1800" dirty="0">
                <a:latin typeface="Calibri Light"/>
                <a:cs typeface="Calibri Light"/>
              </a:rPr>
              <a:t>un</a:t>
            </a:r>
            <a:r>
              <a:rPr sz="1800" spc="450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logro</a:t>
            </a:r>
            <a:r>
              <a:rPr sz="1800" spc="470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notable</a:t>
            </a:r>
            <a:r>
              <a:rPr sz="1800" spc="470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que</a:t>
            </a:r>
            <a:r>
              <a:rPr sz="1800" spc="445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refleja</a:t>
            </a:r>
            <a:r>
              <a:rPr sz="1800" spc="450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un</a:t>
            </a:r>
            <a:r>
              <a:rPr sz="1800" spc="455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alto</a:t>
            </a:r>
            <a:r>
              <a:rPr sz="1800" spc="465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nivel</a:t>
            </a:r>
            <a:r>
              <a:rPr sz="1800" spc="455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de</a:t>
            </a:r>
            <a:r>
              <a:rPr sz="1800" spc="450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organización,</a:t>
            </a:r>
            <a:r>
              <a:rPr sz="1800" spc="465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compromiso</a:t>
            </a:r>
            <a:r>
              <a:rPr sz="1800" spc="445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y</a:t>
            </a:r>
            <a:r>
              <a:rPr sz="1800" spc="470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capacidad</a:t>
            </a:r>
            <a:r>
              <a:rPr sz="1800" spc="430" dirty="0">
                <a:latin typeface="Calibri Light"/>
                <a:cs typeface="Calibri Light"/>
              </a:rPr>
              <a:t> </a:t>
            </a:r>
            <a:r>
              <a:rPr sz="1800" spc="-25" dirty="0">
                <a:latin typeface="Calibri Light"/>
                <a:cs typeface="Calibri Light"/>
              </a:rPr>
              <a:t>de adaptación</a:t>
            </a:r>
            <a:r>
              <a:rPr sz="1800" spc="-90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por</a:t>
            </a:r>
            <a:r>
              <a:rPr sz="1800" spc="-45" dirty="0">
                <a:latin typeface="Calibri Light"/>
                <a:cs typeface="Calibri Light"/>
              </a:rPr>
              <a:t> </a:t>
            </a:r>
            <a:r>
              <a:rPr sz="1800" spc="-10" dirty="0">
                <a:latin typeface="Calibri Light"/>
                <a:cs typeface="Calibri Light"/>
              </a:rPr>
              <a:t>parte</a:t>
            </a:r>
            <a:r>
              <a:rPr sz="1800" spc="-85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de</a:t>
            </a:r>
            <a:r>
              <a:rPr sz="1800" spc="-10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los</a:t>
            </a:r>
            <a:r>
              <a:rPr sz="1800" spc="-50" dirty="0">
                <a:latin typeface="Calibri Light"/>
                <a:cs typeface="Calibri Light"/>
              </a:rPr>
              <a:t> </a:t>
            </a:r>
            <a:r>
              <a:rPr sz="1800" spc="-20" dirty="0">
                <a:latin typeface="Calibri Light"/>
                <a:cs typeface="Calibri Light"/>
              </a:rPr>
              <a:t>equipos</a:t>
            </a:r>
            <a:r>
              <a:rPr sz="1800" spc="-95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de</a:t>
            </a:r>
            <a:r>
              <a:rPr sz="1800" spc="-35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la</a:t>
            </a:r>
            <a:r>
              <a:rPr sz="1800" spc="-15" dirty="0">
                <a:latin typeface="Calibri Light"/>
                <a:cs typeface="Calibri Light"/>
              </a:rPr>
              <a:t> </a:t>
            </a:r>
            <a:r>
              <a:rPr sz="1800" spc="-10" dirty="0">
                <a:latin typeface="Calibri Light"/>
                <a:cs typeface="Calibri Light"/>
              </a:rPr>
              <a:t>Digecog.</a:t>
            </a:r>
            <a:endParaRPr sz="1800">
              <a:latin typeface="Calibri Light"/>
              <a:cs typeface="Calibri Light"/>
            </a:endParaRPr>
          </a:p>
          <a:p>
            <a:pPr marL="12700" marR="5080" algn="just">
              <a:lnSpc>
                <a:spcPct val="100000"/>
              </a:lnSpc>
              <a:spcBef>
                <a:spcPts val="2165"/>
              </a:spcBef>
            </a:pPr>
            <a:r>
              <a:rPr sz="1800" dirty="0">
                <a:latin typeface="Calibri Light"/>
                <a:cs typeface="Calibri Light"/>
              </a:rPr>
              <a:t>Durante</a:t>
            </a:r>
            <a:r>
              <a:rPr sz="1800" spc="325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la</a:t>
            </a:r>
            <a:r>
              <a:rPr sz="1800" spc="325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ejecución</a:t>
            </a:r>
            <a:r>
              <a:rPr sz="1800" spc="330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de</a:t>
            </a:r>
            <a:r>
              <a:rPr sz="1800" spc="330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este</a:t>
            </a:r>
            <a:r>
              <a:rPr sz="1800" spc="350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trimestre,</a:t>
            </a:r>
            <a:r>
              <a:rPr sz="1800" spc="340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las</a:t>
            </a:r>
            <a:r>
              <a:rPr sz="1800" spc="335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áreas</a:t>
            </a:r>
            <a:r>
              <a:rPr sz="1800" spc="330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se</a:t>
            </a:r>
            <a:r>
              <a:rPr sz="1800" spc="355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han</a:t>
            </a:r>
            <a:r>
              <a:rPr sz="1800" spc="295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enfrentado</a:t>
            </a:r>
            <a:r>
              <a:rPr sz="1800" spc="330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a</a:t>
            </a:r>
            <a:r>
              <a:rPr sz="1800" spc="320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grandes</a:t>
            </a:r>
            <a:r>
              <a:rPr sz="1800" spc="355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desafíos</a:t>
            </a:r>
            <a:r>
              <a:rPr sz="1800" spc="330" dirty="0">
                <a:latin typeface="Calibri Light"/>
                <a:cs typeface="Calibri Light"/>
              </a:rPr>
              <a:t> </a:t>
            </a:r>
            <a:r>
              <a:rPr sz="1800" spc="-50" dirty="0">
                <a:latin typeface="Calibri Light"/>
                <a:cs typeface="Calibri Light"/>
              </a:rPr>
              <a:t>y </a:t>
            </a:r>
            <a:r>
              <a:rPr sz="1800" dirty="0">
                <a:latin typeface="Calibri Light"/>
                <a:cs typeface="Calibri Light"/>
              </a:rPr>
              <a:t>obstáculos,</a:t>
            </a:r>
            <a:r>
              <a:rPr sz="1800" spc="360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con</a:t>
            </a:r>
            <a:r>
              <a:rPr sz="1800" spc="325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el</a:t>
            </a:r>
            <a:r>
              <a:rPr sz="1800" spc="340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objetivo</a:t>
            </a:r>
            <a:r>
              <a:rPr sz="1800" spc="345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de</a:t>
            </a:r>
            <a:r>
              <a:rPr sz="1800" spc="330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aprender</a:t>
            </a:r>
            <a:r>
              <a:rPr sz="1800" spc="350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de</a:t>
            </a:r>
            <a:r>
              <a:rPr sz="1800" spc="350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ellos</a:t>
            </a:r>
            <a:r>
              <a:rPr sz="1800" spc="345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y</a:t>
            </a:r>
            <a:r>
              <a:rPr sz="1800" spc="370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desarrollar</a:t>
            </a:r>
            <a:r>
              <a:rPr sz="1800" spc="335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estrategias,</a:t>
            </a:r>
            <a:r>
              <a:rPr sz="1800" spc="340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es</a:t>
            </a:r>
            <a:r>
              <a:rPr sz="1800" spc="355" dirty="0">
                <a:latin typeface="Calibri Light"/>
                <a:cs typeface="Calibri Light"/>
              </a:rPr>
              <a:t> </a:t>
            </a:r>
            <a:r>
              <a:rPr sz="1800" spc="-10" dirty="0">
                <a:latin typeface="Calibri Light"/>
                <a:cs typeface="Calibri Light"/>
              </a:rPr>
              <a:t>fundamental </a:t>
            </a:r>
            <a:r>
              <a:rPr sz="1800" spc="-20" dirty="0">
                <a:latin typeface="Calibri Light"/>
                <a:cs typeface="Calibri Light"/>
              </a:rPr>
              <a:t>analizarlos</a:t>
            </a:r>
            <a:r>
              <a:rPr sz="1800" spc="-75" dirty="0">
                <a:latin typeface="Calibri Light"/>
                <a:cs typeface="Calibri Light"/>
              </a:rPr>
              <a:t> </a:t>
            </a:r>
            <a:r>
              <a:rPr sz="1800" spc="-10" dirty="0">
                <a:latin typeface="Calibri Light"/>
                <a:cs typeface="Calibri Light"/>
              </a:rPr>
              <a:t>para</a:t>
            </a:r>
            <a:r>
              <a:rPr sz="1800" spc="-55" dirty="0">
                <a:latin typeface="Calibri Light"/>
                <a:cs typeface="Calibri Light"/>
              </a:rPr>
              <a:t> </a:t>
            </a:r>
            <a:r>
              <a:rPr sz="1800" spc="-20" dirty="0">
                <a:latin typeface="Calibri Light"/>
                <a:cs typeface="Calibri Light"/>
              </a:rPr>
              <a:t>hacerles</a:t>
            </a:r>
            <a:r>
              <a:rPr sz="1800" spc="-75" dirty="0">
                <a:latin typeface="Calibri Light"/>
                <a:cs typeface="Calibri Light"/>
              </a:rPr>
              <a:t> </a:t>
            </a:r>
            <a:r>
              <a:rPr sz="1800" spc="-25" dirty="0">
                <a:latin typeface="Calibri Light"/>
                <a:cs typeface="Calibri Light"/>
              </a:rPr>
              <a:t>frente</a:t>
            </a:r>
            <a:r>
              <a:rPr sz="1800" spc="-70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de</a:t>
            </a:r>
            <a:r>
              <a:rPr sz="1800" spc="-25" dirty="0">
                <a:latin typeface="Calibri Light"/>
                <a:cs typeface="Calibri Light"/>
              </a:rPr>
              <a:t> </a:t>
            </a:r>
            <a:r>
              <a:rPr sz="1800" spc="-20" dirty="0">
                <a:latin typeface="Calibri Light"/>
                <a:cs typeface="Calibri Light"/>
              </a:rPr>
              <a:t>manera</a:t>
            </a:r>
            <a:r>
              <a:rPr sz="1800" spc="-55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más</a:t>
            </a:r>
            <a:r>
              <a:rPr sz="1800" spc="-80" dirty="0">
                <a:latin typeface="Calibri Light"/>
                <a:cs typeface="Calibri Light"/>
              </a:rPr>
              <a:t> </a:t>
            </a:r>
            <a:r>
              <a:rPr sz="1800" spc="-25" dirty="0">
                <a:latin typeface="Calibri Light"/>
                <a:cs typeface="Calibri Light"/>
              </a:rPr>
              <a:t>efectiva</a:t>
            </a:r>
            <a:r>
              <a:rPr sz="1800" spc="-85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en</a:t>
            </a:r>
            <a:r>
              <a:rPr sz="1800" spc="-50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el</a:t>
            </a:r>
            <a:r>
              <a:rPr sz="1800" spc="-15" dirty="0">
                <a:latin typeface="Calibri Light"/>
                <a:cs typeface="Calibri Light"/>
              </a:rPr>
              <a:t> </a:t>
            </a:r>
            <a:r>
              <a:rPr sz="1800" spc="-10" dirty="0">
                <a:latin typeface="Calibri Light"/>
                <a:cs typeface="Calibri Light"/>
              </a:rPr>
              <a:t>futuro.</a:t>
            </a:r>
            <a:endParaRPr sz="1800">
              <a:latin typeface="Calibri Light"/>
              <a:cs typeface="Calibri Light"/>
            </a:endParaRPr>
          </a:p>
          <a:p>
            <a:pPr marL="12700" marR="6350" algn="just">
              <a:lnSpc>
                <a:spcPct val="100000"/>
              </a:lnSpc>
              <a:spcBef>
                <a:spcPts val="2165"/>
              </a:spcBef>
            </a:pPr>
            <a:r>
              <a:rPr sz="1800" dirty="0">
                <a:latin typeface="Calibri Light"/>
                <a:cs typeface="Calibri Light"/>
              </a:rPr>
              <a:t>Estos</a:t>
            </a:r>
            <a:r>
              <a:rPr sz="1800" spc="145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resultados</a:t>
            </a:r>
            <a:r>
              <a:rPr sz="1800" spc="145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muestran</a:t>
            </a:r>
            <a:r>
              <a:rPr sz="1800" spc="145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la</a:t>
            </a:r>
            <a:r>
              <a:rPr sz="1800" spc="135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responsabilidad</a:t>
            </a:r>
            <a:r>
              <a:rPr sz="1800" spc="145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y</a:t>
            </a:r>
            <a:r>
              <a:rPr sz="1800" spc="145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transparencia</a:t>
            </a:r>
            <a:r>
              <a:rPr sz="1800" spc="165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con</a:t>
            </a:r>
            <a:r>
              <a:rPr sz="1800" spc="125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la</a:t>
            </a:r>
            <a:r>
              <a:rPr sz="1800" spc="155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que</a:t>
            </a:r>
            <a:r>
              <a:rPr sz="1800" spc="165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hemos</a:t>
            </a:r>
            <a:r>
              <a:rPr sz="1800" spc="165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asumido</a:t>
            </a:r>
            <a:r>
              <a:rPr sz="1800" spc="160" dirty="0">
                <a:latin typeface="Calibri Light"/>
                <a:cs typeface="Calibri Light"/>
              </a:rPr>
              <a:t> </a:t>
            </a:r>
            <a:r>
              <a:rPr sz="1800" spc="-25" dirty="0">
                <a:latin typeface="Calibri Light"/>
                <a:cs typeface="Calibri Light"/>
              </a:rPr>
              <a:t>los </a:t>
            </a:r>
            <a:r>
              <a:rPr sz="1800" spc="-30" dirty="0">
                <a:latin typeface="Calibri Light"/>
                <a:cs typeface="Calibri Light"/>
              </a:rPr>
              <a:t>diferentes</a:t>
            </a:r>
            <a:r>
              <a:rPr sz="1800" spc="-70" dirty="0">
                <a:latin typeface="Calibri Light"/>
                <a:cs typeface="Calibri Light"/>
              </a:rPr>
              <a:t> </a:t>
            </a:r>
            <a:r>
              <a:rPr sz="1800" spc="-25" dirty="0">
                <a:latin typeface="Calibri Light"/>
                <a:cs typeface="Calibri Light"/>
              </a:rPr>
              <a:t>compromisos</a:t>
            </a:r>
            <a:r>
              <a:rPr sz="1800" spc="-55" dirty="0">
                <a:latin typeface="Calibri Light"/>
                <a:cs typeface="Calibri Light"/>
              </a:rPr>
              <a:t> </a:t>
            </a:r>
            <a:r>
              <a:rPr sz="1800" spc="-20" dirty="0">
                <a:latin typeface="Calibri Light"/>
                <a:cs typeface="Calibri Light"/>
              </a:rPr>
              <a:t>plasmados</a:t>
            </a:r>
            <a:r>
              <a:rPr sz="1800" spc="-60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en</a:t>
            </a:r>
            <a:r>
              <a:rPr sz="1800" spc="-40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los</a:t>
            </a:r>
            <a:r>
              <a:rPr sz="1800" spc="-35" dirty="0">
                <a:latin typeface="Calibri Light"/>
                <a:cs typeface="Calibri Light"/>
              </a:rPr>
              <a:t> </a:t>
            </a:r>
            <a:r>
              <a:rPr sz="1800" spc="-20" dirty="0">
                <a:latin typeface="Calibri Light"/>
                <a:cs typeface="Calibri Light"/>
              </a:rPr>
              <a:t>POA.</a:t>
            </a:r>
            <a:endParaRPr sz="1800">
              <a:latin typeface="Calibri Light"/>
              <a:cs typeface="Calibri Light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1220562"/>
            <a:ext cx="12192000" cy="5607050"/>
            <a:chOff x="0" y="1220562"/>
            <a:chExt cx="12192000" cy="560705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220562"/>
              <a:ext cx="12192000" cy="5606956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019031" y="4946903"/>
              <a:ext cx="2523744" cy="1228344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291329" y="807211"/>
            <a:ext cx="30943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Efectividad</a:t>
            </a:r>
            <a:r>
              <a:rPr spc="-40" dirty="0"/>
              <a:t> </a:t>
            </a:r>
            <a:r>
              <a:rPr dirty="0"/>
              <a:t>POA</a:t>
            </a:r>
            <a:r>
              <a:rPr spc="-60" dirty="0"/>
              <a:t> </a:t>
            </a:r>
            <a:r>
              <a:rPr dirty="0"/>
              <a:t>T</a:t>
            </a:r>
            <a:r>
              <a:rPr lang="es-ES"/>
              <a:t>4</a:t>
            </a:r>
            <a:r>
              <a:rPr spc="-40"/>
              <a:t> </a:t>
            </a:r>
            <a:r>
              <a:rPr spc="-20" dirty="0"/>
              <a:t>2024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3465067" y="4602607"/>
            <a:ext cx="937894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Calibri"/>
                <a:cs typeface="Calibri"/>
              </a:rPr>
              <a:t>Elaborado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-20" dirty="0">
                <a:latin typeface="Calibri"/>
                <a:cs typeface="Calibri"/>
              </a:rPr>
              <a:t>por: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434589" y="5151501"/>
            <a:ext cx="2997200" cy="361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Calibri"/>
                <a:cs typeface="Calibri"/>
              </a:rPr>
              <a:t>Alexandra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spc="-20" dirty="0">
                <a:latin typeface="Calibri"/>
                <a:cs typeface="Calibri"/>
              </a:rPr>
              <a:t>Merán</a:t>
            </a:r>
            <a:endParaRPr sz="12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1000" dirty="0">
                <a:latin typeface="Calibri"/>
                <a:cs typeface="Calibri"/>
              </a:rPr>
              <a:t>Enc.</a:t>
            </a:r>
            <a:r>
              <a:rPr sz="1000" spc="-20" dirty="0">
                <a:latin typeface="Calibri"/>
                <a:cs typeface="Calibri"/>
              </a:rPr>
              <a:t> </a:t>
            </a:r>
            <a:r>
              <a:rPr sz="1000" dirty="0">
                <a:latin typeface="Calibri"/>
                <a:cs typeface="Calibri"/>
              </a:rPr>
              <a:t>Div.</a:t>
            </a:r>
            <a:r>
              <a:rPr sz="1000" spc="-40" dirty="0">
                <a:latin typeface="Calibri"/>
                <a:cs typeface="Calibri"/>
              </a:rPr>
              <a:t> </a:t>
            </a:r>
            <a:r>
              <a:rPr sz="1000" dirty="0">
                <a:latin typeface="Calibri"/>
                <a:cs typeface="Calibri"/>
              </a:rPr>
              <a:t>de Monitoreo</a:t>
            </a:r>
            <a:r>
              <a:rPr sz="1000" spc="-55" dirty="0">
                <a:latin typeface="Calibri"/>
                <a:cs typeface="Calibri"/>
              </a:rPr>
              <a:t> </a:t>
            </a:r>
            <a:r>
              <a:rPr sz="1000" dirty="0">
                <a:latin typeface="Calibri"/>
                <a:cs typeface="Calibri"/>
              </a:rPr>
              <a:t>de Programas,</a:t>
            </a:r>
            <a:r>
              <a:rPr sz="1000" spc="-60" dirty="0">
                <a:latin typeface="Calibri"/>
                <a:cs typeface="Calibri"/>
              </a:rPr>
              <a:t> </a:t>
            </a:r>
            <a:r>
              <a:rPr sz="1000" dirty="0">
                <a:latin typeface="Calibri"/>
                <a:cs typeface="Calibri"/>
              </a:rPr>
              <a:t>Planes</a:t>
            </a:r>
            <a:r>
              <a:rPr sz="1000" spc="-35" dirty="0">
                <a:latin typeface="Calibri"/>
                <a:cs typeface="Calibri"/>
              </a:rPr>
              <a:t> </a:t>
            </a:r>
            <a:r>
              <a:rPr sz="1000" dirty="0">
                <a:latin typeface="Calibri"/>
                <a:cs typeface="Calibri"/>
              </a:rPr>
              <a:t>y </a:t>
            </a:r>
            <a:r>
              <a:rPr sz="1000" spc="-10" dirty="0">
                <a:latin typeface="Calibri"/>
                <a:cs typeface="Calibri"/>
              </a:rPr>
              <a:t>Proyectos.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323201" y="4549902"/>
            <a:ext cx="9226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Calibri"/>
                <a:cs typeface="Calibri"/>
              </a:rPr>
              <a:t>Aprobado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20" dirty="0">
                <a:latin typeface="Calibri"/>
                <a:cs typeface="Calibri"/>
              </a:rPr>
              <a:t>por: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746875" y="5098796"/>
            <a:ext cx="2070735" cy="361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" algn="ctr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Calibri"/>
                <a:cs typeface="Calibri"/>
              </a:rPr>
              <a:t>Laura</a:t>
            </a:r>
            <a:r>
              <a:rPr sz="1200" spc="-7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Perez</a:t>
            </a:r>
            <a:r>
              <a:rPr sz="1200" spc="-5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Lalane</a:t>
            </a:r>
            <a:endParaRPr sz="12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1000" dirty="0">
                <a:latin typeface="Calibri"/>
                <a:cs typeface="Calibri"/>
              </a:rPr>
              <a:t>Enc.</a:t>
            </a:r>
            <a:r>
              <a:rPr sz="1000" spc="-25" dirty="0">
                <a:latin typeface="Calibri"/>
                <a:cs typeface="Calibri"/>
              </a:rPr>
              <a:t> </a:t>
            </a:r>
            <a:r>
              <a:rPr sz="1000" dirty="0">
                <a:latin typeface="Calibri"/>
                <a:cs typeface="Calibri"/>
              </a:rPr>
              <a:t>Dpto.</a:t>
            </a:r>
            <a:r>
              <a:rPr sz="1000" spc="-25" dirty="0">
                <a:latin typeface="Calibri"/>
                <a:cs typeface="Calibri"/>
              </a:rPr>
              <a:t> </a:t>
            </a:r>
            <a:r>
              <a:rPr sz="1000" dirty="0">
                <a:latin typeface="Calibri"/>
                <a:cs typeface="Calibri"/>
              </a:rPr>
              <a:t>de</a:t>
            </a:r>
            <a:r>
              <a:rPr sz="1000" spc="-5" dirty="0">
                <a:latin typeface="Calibri"/>
                <a:cs typeface="Calibri"/>
              </a:rPr>
              <a:t> </a:t>
            </a:r>
            <a:r>
              <a:rPr sz="1000" dirty="0">
                <a:latin typeface="Calibri"/>
                <a:cs typeface="Calibri"/>
              </a:rPr>
              <a:t>Planificación</a:t>
            </a:r>
            <a:r>
              <a:rPr sz="1000" spc="-80" dirty="0">
                <a:latin typeface="Calibri"/>
                <a:cs typeface="Calibri"/>
              </a:rPr>
              <a:t> </a:t>
            </a:r>
            <a:r>
              <a:rPr sz="1000" dirty="0">
                <a:latin typeface="Calibri"/>
                <a:cs typeface="Calibri"/>
              </a:rPr>
              <a:t>y</a:t>
            </a:r>
            <a:r>
              <a:rPr sz="1000" spc="-5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Desarrollo.</a:t>
            </a:r>
            <a:endParaRPr sz="1000">
              <a:latin typeface="Calibri"/>
              <a:cs typeface="Calibri"/>
            </a:endParaRPr>
          </a:p>
        </p:txBody>
      </p:sp>
      <p:pic>
        <p:nvPicPr>
          <p:cNvPr id="10" name="object 1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038344" y="3678961"/>
            <a:ext cx="2128774" cy="458571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5158485" y="3722954"/>
            <a:ext cx="1878964" cy="2711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00" b="1" dirty="0">
                <a:solidFill>
                  <a:srgbClr val="333E50"/>
                </a:solidFill>
                <a:latin typeface="Calibri"/>
                <a:cs typeface="Calibri"/>
              </a:rPr>
              <a:t>Cuarto</a:t>
            </a:r>
            <a:r>
              <a:rPr sz="1600" b="1" spc="-10" dirty="0">
                <a:solidFill>
                  <a:srgbClr val="333E50"/>
                </a:solidFill>
                <a:latin typeface="Calibri"/>
                <a:cs typeface="Calibri"/>
              </a:rPr>
              <a:t> trimestre</a:t>
            </a:r>
            <a:r>
              <a:rPr sz="1600" b="1" spc="-55" dirty="0">
                <a:solidFill>
                  <a:srgbClr val="333E50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333E50"/>
                </a:solidFill>
                <a:latin typeface="Calibri"/>
                <a:cs typeface="Calibri"/>
              </a:rPr>
              <a:t>2024</a:t>
            </a:r>
            <a:endParaRPr sz="1600">
              <a:latin typeface="Calibri"/>
              <a:cs typeface="Calibri"/>
            </a:endParaRPr>
          </a:p>
        </p:txBody>
      </p:sp>
      <p:pic>
        <p:nvPicPr>
          <p:cNvPr id="12" name="object 12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081015" y="2093976"/>
            <a:ext cx="1981199" cy="159105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1235800"/>
            <a:ext cx="12192000" cy="5607050"/>
            <a:chOff x="0" y="1235800"/>
            <a:chExt cx="12192000" cy="560705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235800"/>
              <a:ext cx="12192000" cy="5606957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765792" y="5446776"/>
              <a:ext cx="2426207" cy="1228344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691253" y="153365"/>
            <a:ext cx="2805430" cy="7581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715" algn="ctr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Efectividad</a:t>
            </a:r>
            <a:r>
              <a:rPr spc="-65" dirty="0"/>
              <a:t> </a:t>
            </a:r>
            <a:r>
              <a:rPr spc="-25" dirty="0"/>
              <a:t>POA</a:t>
            </a: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/>
              <a:t>Cuarto</a:t>
            </a:r>
            <a:r>
              <a:rPr spc="-65" dirty="0"/>
              <a:t> </a:t>
            </a:r>
            <a:r>
              <a:rPr spc="-10" dirty="0"/>
              <a:t>trimestre</a:t>
            </a:r>
            <a:r>
              <a:rPr spc="-105" dirty="0"/>
              <a:t> </a:t>
            </a:r>
            <a:r>
              <a:rPr spc="-20" dirty="0"/>
              <a:t>2024</a:t>
            </a: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772579" y="903350"/>
          <a:ext cx="10509250" cy="33547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79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05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02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09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081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6009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25755">
                <a:tc gridSpan="6"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Monitoreo</a:t>
                      </a:r>
                      <a:r>
                        <a:rPr sz="1200" spc="-7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3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T4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9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6898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Departamentos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125730" marR="115570" indent="78740"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Cantidad indicadores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28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95250" marR="85725" indent="-63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Efectividad indicadores </a:t>
                      </a:r>
                      <a:r>
                        <a:rPr sz="1200" spc="-2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60%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227329" marR="212090" indent="-127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Efectividad actividades </a:t>
                      </a:r>
                      <a:r>
                        <a:rPr sz="1200" spc="-2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40%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Efectividad </a:t>
                      </a:r>
                      <a:r>
                        <a:rPr sz="1200" spc="-2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T4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Observaciones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6884"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Dirección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2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Normas</a:t>
                      </a:r>
                      <a:r>
                        <a:rPr sz="1200" spc="-3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y</a:t>
                      </a:r>
                      <a:r>
                        <a:rPr sz="1200" spc="-2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Procedimientos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435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220"/>
                        </a:spcBef>
                      </a:pPr>
                      <a:r>
                        <a:rPr sz="1100" spc="-50" dirty="0">
                          <a:latin typeface="Calibri"/>
                          <a:cs typeface="Calibri"/>
                        </a:rPr>
                        <a:t>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549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20"/>
                        </a:spcBef>
                      </a:pPr>
                      <a:r>
                        <a:rPr sz="1100" spc="-25" dirty="0">
                          <a:latin typeface="Calibri"/>
                          <a:cs typeface="Calibri"/>
                        </a:rPr>
                        <a:t>60%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549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220"/>
                        </a:spcBef>
                      </a:pPr>
                      <a:r>
                        <a:rPr sz="1100" spc="-25" dirty="0">
                          <a:latin typeface="Calibri"/>
                          <a:cs typeface="Calibri"/>
                        </a:rPr>
                        <a:t>40%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549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20"/>
                        </a:spcBef>
                      </a:pPr>
                      <a:r>
                        <a:rPr sz="1100" spc="-20" dirty="0">
                          <a:latin typeface="Calibri"/>
                          <a:cs typeface="Calibri"/>
                        </a:rPr>
                        <a:t>100%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549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435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2130"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Dirección</a:t>
                      </a:r>
                      <a:r>
                        <a:rPr sz="1200" spc="2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Procesamientos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Contables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8890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y</a:t>
                      </a:r>
                      <a:r>
                        <a:rPr sz="1200" spc="-5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Estados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Financieros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latin typeface="Calibri"/>
                          <a:cs typeface="Calibri"/>
                        </a:rPr>
                        <a:t>13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latin typeface="Calibri"/>
                          <a:cs typeface="Calibri"/>
                        </a:rPr>
                        <a:t>60%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latin typeface="Calibri"/>
                          <a:cs typeface="Calibri"/>
                        </a:rPr>
                        <a:t>40%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100" spc="-20" dirty="0">
                          <a:latin typeface="Calibri"/>
                          <a:cs typeface="Calibri"/>
                        </a:rPr>
                        <a:t>100%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350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N/A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714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0534">
                <a:tc>
                  <a:txBody>
                    <a:bodyPr/>
                    <a:lstStyle/>
                    <a:p>
                      <a:pPr marL="8890" marR="10922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Dirección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2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Análisis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la</a:t>
                      </a:r>
                      <a:r>
                        <a:rPr sz="1200" spc="-4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Información Financiera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195"/>
                        </a:spcBef>
                      </a:pPr>
                      <a:r>
                        <a:rPr sz="1100" spc="-50" dirty="0">
                          <a:latin typeface="Calibri"/>
                          <a:cs typeface="Calibri"/>
                        </a:rPr>
                        <a:t>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517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95"/>
                        </a:spcBef>
                      </a:pPr>
                      <a:r>
                        <a:rPr sz="1100" spc="-25" dirty="0">
                          <a:latin typeface="Calibri"/>
                          <a:cs typeface="Calibri"/>
                        </a:rPr>
                        <a:t>60%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517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195"/>
                        </a:spcBef>
                      </a:pPr>
                      <a:r>
                        <a:rPr sz="1100" spc="-25" dirty="0">
                          <a:latin typeface="Calibri"/>
                          <a:cs typeface="Calibri"/>
                        </a:rPr>
                        <a:t>40%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517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195"/>
                        </a:spcBef>
                      </a:pPr>
                      <a:r>
                        <a:rPr sz="1100" spc="-20" dirty="0">
                          <a:latin typeface="Calibri"/>
                          <a:cs typeface="Calibri"/>
                        </a:rPr>
                        <a:t>100%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517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409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19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89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Departamento</a:t>
                      </a: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Recursos</a:t>
                      </a:r>
                      <a:r>
                        <a:rPr sz="1200" spc="3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Humanos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latin typeface="Calibri"/>
                          <a:cs typeface="Calibri"/>
                        </a:rPr>
                        <a:t>15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latin typeface="Calibri"/>
                          <a:cs typeface="Calibri"/>
                        </a:rPr>
                        <a:t>60%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latin typeface="Calibri"/>
                          <a:cs typeface="Calibri"/>
                        </a:rPr>
                        <a:t>39%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latin typeface="Calibri"/>
                          <a:cs typeface="Calibri"/>
                        </a:rPr>
                        <a:t>99%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143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Actividad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pendiente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realizar: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11430" marR="254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1.</a:t>
                      </a:r>
                      <a:r>
                        <a:rPr sz="1200" spc="170" dirty="0">
                          <a:latin typeface="Calibri"/>
                          <a:cs typeface="Calibri"/>
                        </a:rPr>
                        <a:t> 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RH-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11</a:t>
                      </a:r>
                      <a:r>
                        <a:rPr sz="1200" b="1" spc="170" dirty="0">
                          <a:latin typeface="Calibri"/>
                          <a:cs typeface="Calibri"/>
                        </a:rPr>
                        <a:t> 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Elaborar</a:t>
                      </a:r>
                      <a:r>
                        <a:rPr sz="1200" spc="180" dirty="0">
                          <a:latin typeface="Calibri"/>
                          <a:cs typeface="Calibri"/>
                        </a:rPr>
                        <a:t> 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Política</a:t>
                      </a:r>
                      <a:r>
                        <a:rPr sz="1200" spc="180" dirty="0">
                          <a:latin typeface="Calibri"/>
                          <a:cs typeface="Calibri"/>
                        </a:rPr>
                        <a:t> 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spc="165" dirty="0">
                          <a:latin typeface="Calibri"/>
                          <a:cs typeface="Calibri"/>
                        </a:rPr>
                        <a:t> 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reconocimientos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individuales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2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equipos.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971887"/>
            <a:ext cx="12192000" cy="560264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360290" y="-127304"/>
            <a:ext cx="280479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" algn="ctr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Efectividad</a:t>
            </a:r>
            <a:r>
              <a:rPr spc="-65" dirty="0"/>
              <a:t> </a:t>
            </a:r>
            <a:r>
              <a:rPr spc="-25" dirty="0"/>
              <a:t>POA</a:t>
            </a: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/>
              <a:t>Cuarto</a:t>
            </a:r>
            <a:r>
              <a:rPr spc="-55" dirty="0"/>
              <a:t> </a:t>
            </a:r>
            <a:r>
              <a:rPr spc="-10" dirty="0"/>
              <a:t>trimestre</a:t>
            </a:r>
            <a:r>
              <a:rPr spc="-95" dirty="0"/>
              <a:t> </a:t>
            </a:r>
            <a:r>
              <a:rPr spc="-20" dirty="0"/>
              <a:t>2024</a:t>
            </a: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824865" y="682879"/>
          <a:ext cx="10295255" cy="41471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81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5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50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53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319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8833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23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191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Departamentos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444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Cantidad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16827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indicadores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27329" marR="218440" indent="-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Efectividad indicadores </a:t>
                      </a:r>
                      <a:r>
                        <a:rPr sz="1200" spc="-2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60%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76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67335" marR="256540" indent="-127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Efectividad actividades </a:t>
                      </a:r>
                      <a:r>
                        <a:rPr sz="1200" spc="-2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40%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76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Efectividad </a:t>
                      </a:r>
                      <a:r>
                        <a:rPr sz="1200" spc="-2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T4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Observaciones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7530">
                <a:tc>
                  <a:txBody>
                    <a:bodyPr/>
                    <a:lstStyle/>
                    <a:p>
                      <a:pPr marL="8890" marR="180975">
                        <a:lnSpc>
                          <a:spcPct val="100000"/>
                        </a:lnSpc>
                        <a:spcBef>
                          <a:spcPts val="725"/>
                        </a:spcBef>
                      </a:pP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Departamento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de</a:t>
                      </a:r>
                      <a:r>
                        <a:rPr sz="1200" spc="3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Planificación</a:t>
                      </a:r>
                      <a:r>
                        <a:rPr sz="1200" spc="3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5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y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Desarrollo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20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25" dirty="0">
                          <a:latin typeface="Calibri"/>
                          <a:cs typeface="Calibri"/>
                        </a:rPr>
                        <a:t>12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10" dirty="0">
                          <a:latin typeface="Calibri"/>
                          <a:cs typeface="Calibri"/>
                        </a:rPr>
                        <a:t>59.60%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10" dirty="0">
                          <a:latin typeface="Calibri"/>
                          <a:cs typeface="Calibri"/>
                        </a:rPr>
                        <a:t>38.86%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10" dirty="0">
                          <a:latin typeface="Calibri"/>
                          <a:cs typeface="Calibri"/>
                        </a:rPr>
                        <a:t>99.45%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tc>
                  <a:txBody>
                    <a:bodyPr/>
                    <a:lstStyle/>
                    <a:p>
                      <a:pPr marL="114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Actividad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pendiente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realizar: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11430" marR="63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sz="1200" spc="155" dirty="0">
                          <a:latin typeface="Calibri"/>
                          <a:cs typeface="Calibri"/>
                        </a:rPr>
                        <a:t> 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PD-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12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Socializar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Plan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Operativo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2025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aprobado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todas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las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áreas.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1970"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Departamento Administrativo</a:t>
                      </a:r>
                      <a:r>
                        <a:rPr sz="1200" spc="4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5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y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889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Financiero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100" spc="-50" dirty="0">
                          <a:latin typeface="Calibri"/>
                          <a:cs typeface="Calibri"/>
                        </a:rPr>
                        <a:t>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10" dirty="0">
                          <a:latin typeface="Calibri"/>
                          <a:cs typeface="Calibri"/>
                        </a:rPr>
                        <a:t>59.21%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latin typeface="Calibri"/>
                          <a:cs typeface="Calibri"/>
                        </a:rPr>
                        <a:t>40%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100" spc="-25" dirty="0">
                          <a:latin typeface="Calibri"/>
                          <a:cs typeface="Calibri"/>
                        </a:rPr>
                        <a:t>99%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1310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N/A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66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255">
                <a:tc>
                  <a:txBody>
                    <a:bodyPr/>
                    <a:lstStyle/>
                    <a:p>
                      <a:pPr marL="8890" marR="7302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Departamento</a:t>
                      </a:r>
                      <a:r>
                        <a:rPr sz="1200" spc="-4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Tecnología</a:t>
                      </a:r>
                      <a:r>
                        <a:rPr sz="1200" spc="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2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la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Información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100" spc="-25" dirty="0">
                          <a:latin typeface="Calibri"/>
                          <a:cs typeface="Calibri"/>
                        </a:rPr>
                        <a:t>12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100" spc="-25" dirty="0">
                          <a:latin typeface="Calibri"/>
                          <a:cs typeface="Calibri"/>
                        </a:rPr>
                        <a:t>60%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100" spc="-10" dirty="0">
                          <a:latin typeface="Calibri"/>
                          <a:cs typeface="Calibri"/>
                        </a:rPr>
                        <a:t>40.00%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100" spc="-20" dirty="0">
                          <a:latin typeface="Calibri"/>
                          <a:cs typeface="Calibri"/>
                        </a:rPr>
                        <a:t>100%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N/A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952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410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89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Departamento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2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Comunicaciones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94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50" dirty="0">
                          <a:latin typeface="Calibri"/>
                          <a:cs typeface="Calibri"/>
                        </a:rPr>
                        <a:t>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2636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94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25" dirty="0">
                          <a:latin typeface="Calibri"/>
                          <a:cs typeface="Calibri"/>
                        </a:rPr>
                        <a:t>58%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2636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94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10" dirty="0">
                          <a:latin typeface="Calibri"/>
                          <a:cs typeface="Calibri"/>
                        </a:rPr>
                        <a:t>39.13%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2636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94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25" dirty="0">
                          <a:latin typeface="Calibri"/>
                          <a:cs typeface="Calibri"/>
                        </a:rPr>
                        <a:t>97%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2636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tc>
                  <a:txBody>
                    <a:bodyPr/>
                    <a:lstStyle/>
                    <a:p>
                      <a:pPr marL="11430" algn="just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Actividad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finalizada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en</a:t>
                      </a:r>
                      <a:r>
                        <a:rPr sz="12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proceso: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11430" algn="just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1.</a:t>
                      </a:r>
                      <a:r>
                        <a:rPr sz="1200" spc="3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DC</a:t>
                      </a:r>
                      <a:r>
                        <a:rPr sz="1200" spc="3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13</a:t>
                      </a:r>
                      <a:r>
                        <a:rPr sz="1200" spc="3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Realizar</a:t>
                      </a:r>
                      <a:r>
                        <a:rPr sz="1200" spc="3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plan</a:t>
                      </a:r>
                      <a:r>
                        <a:rPr sz="1200" spc="3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spc="3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mejora</a:t>
                      </a:r>
                      <a:r>
                        <a:rPr sz="1200" spc="3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producto</a:t>
                      </a:r>
                      <a:r>
                        <a:rPr sz="1200" spc="3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de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encuesta</a:t>
                      </a:r>
                      <a:r>
                        <a:rPr sz="1200" spc="280" dirty="0">
                          <a:latin typeface="Calibri"/>
                          <a:cs typeface="Calibri"/>
                        </a:rPr>
                        <a:t> 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spc="290" dirty="0">
                          <a:latin typeface="Calibri"/>
                          <a:cs typeface="Calibri"/>
                        </a:rPr>
                        <a:t> 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reconocimiento</a:t>
                      </a:r>
                      <a:r>
                        <a:rPr sz="1200" spc="270" dirty="0">
                          <a:latin typeface="Calibri"/>
                          <a:cs typeface="Calibri"/>
                        </a:rPr>
                        <a:t> 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200" spc="280" dirty="0">
                          <a:latin typeface="Calibri"/>
                          <a:cs typeface="Calibri"/>
                        </a:rPr>
                        <a:t> 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aceptabilidad institucional.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255"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Departamento</a:t>
                      </a:r>
                      <a:r>
                        <a:rPr sz="1200" spc="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Jurídico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1100" spc="-50" dirty="0">
                          <a:latin typeface="Calibri"/>
                          <a:cs typeface="Calibri"/>
                        </a:rPr>
                        <a:t>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117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1100" spc="-25" dirty="0">
                          <a:latin typeface="Calibri"/>
                          <a:cs typeface="Calibri"/>
                        </a:rPr>
                        <a:t>60%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117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1100" spc="-25" dirty="0">
                          <a:latin typeface="Calibri"/>
                          <a:cs typeface="Calibri"/>
                        </a:rPr>
                        <a:t>40%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117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1100" spc="-20" dirty="0">
                          <a:latin typeface="Calibri"/>
                          <a:cs typeface="Calibri"/>
                        </a:rPr>
                        <a:t>100%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117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N/A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3215"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Oficina</a:t>
                      </a: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Acceso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a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la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Información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73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100" spc="-50" dirty="0">
                          <a:latin typeface="Calibri"/>
                          <a:cs typeface="Calibri"/>
                        </a:rPr>
                        <a:t>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787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100" spc="-25" dirty="0">
                          <a:latin typeface="Calibri"/>
                          <a:cs typeface="Calibri"/>
                        </a:rPr>
                        <a:t>60%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787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100" spc="-25" dirty="0">
                          <a:latin typeface="Calibri"/>
                          <a:cs typeface="Calibri"/>
                        </a:rPr>
                        <a:t>40%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787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100" spc="-20" dirty="0">
                          <a:latin typeface="Calibri"/>
                          <a:cs typeface="Calibri"/>
                        </a:rPr>
                        <a:t>100%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787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N/A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Efectividad institucional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565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1100" b="1" spc="-25" dirty="0">
                          <a:latin typeface="Calibri"/>
                          <a:cs typeface="Calibri"/>
                        </a:rPr>
                        <a:t>65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85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1100" b="1" spc="-25" dirty="0">
                          <a:latin typeface="Calibri"/>
                          <a:cs typeface="Calibri"/>
                        </a:rPr>
                        <a:t>60%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85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1100" b="1" spc="-10" dirty="0">
                          <a:latin typeface="Calibri"/>
                          <a:cs typeface="Calibri"/>
                        </a:rPr>
                        <a:t>39.76%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85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1100" b="1" spc="-10" dirty="0">
                          <a:latin typeface="Calibri"/>
                          <a:cs typeface="Calibri"/>
                        </a:rPr>
                        <a:t>99.70%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85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1220562"/>
            <a:ext cx="12192000" cy="5607050"/>
            <a:chOff x="0" y="1220562"/>
            <a:chExt cx="12192000" cy="560705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220562"/>
              <a:ext cx="12192000" cy="5606956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631935" y="5053583"/>
              <a:ext cx="2523744" cy="1228343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313935" y="848359"/>
            <a:ext cx="3300729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80085" marR="5080" indent="-66802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Efectividad</a:t>
            </a:r>
            <a:r>
              <a:rPr spc="-40" dirty="0"/>
              <a:t> </a:t>
            </a:r>
            <a:r>
              <a:rPr dirty="0"/>
              <a:t>POA</a:t>
            </a:r>
            <a:r>
              <a:rPr spc="-55" dirty="0"/>
              <a:t> </a:t>
            </a:r>
            <a:r>
              <a:rPr dirty="0"/>
              <a:t>2024,</a:t>
            </a:r>
            <a:r>
              <a:rPr spc="-60" dirty="0"/>
              <a:t> </a:t>
            </a:r>
            <a:r>
              <a:rPr spc="-25" dirty="0"/>
              <a:t>por </a:t>
            </a:r>
            <a:r>
              <a:rPr spc="-10" dirty="0"/>
              <a:t>departamentos</a:t>
            </a:r>
          </a:p>
        </p:txBody>
      </p:sp>
      <p:sp>
        <p:nvSpPr>
          <p:cNvPr id="6" name="object 6"/>
          <p:cNvSpPr/>
          <p:nvPr/>
        </p:nvSpPr>
        <p:spPr>
          <a:xfrm>
            <a:off x="2790444" y="1946148"/>
            <a:ext cx="5910580" cy="0"/>
          </a:xfrm>
          <a:custGeom>
            <a:avLst/>
            <a:gdLst/>
            <a:ahLst/>
            <a:cxnLst/>
            <a:rect l="l" t="t" r="r" b="b"/>
            <a:pathLst>
              <a:path w="5910580">
                <a:moveTo>
                  <a:pt x="0" y="0"/>
                </a:moveTo>
                <a:lnTo>
                  <a:pt x="5910072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2790444" y="2225039"/>
          <a:ext cx="5986780" cy="22752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25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60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57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60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57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351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0576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8605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0576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8605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0576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8605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0576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186054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05764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186054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05764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186054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405764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186054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202564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</a:tblGrid>
              <a:tr h="2832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row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row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row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row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row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row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row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row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row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row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63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32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2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63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32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32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63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2D75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8" name="object 8"/>
          <p:cNvSpPr txBox="1"/>
          <p:nvPr/>
        </p:nvSpPr>
        <p:spPr>
          <a:xfrm>
            <a:off x="2943605" y="2014804"/>
            <a:ext cx="281305" cy="16510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900" spc="-20" dirty="0">
                <a:solidFill>
                  <a:srgbClr val="404040"/>
                </a:solidFill>
                <a:latin typeface="Calibri"/>
                <a:cs typeface="Calibri"/>
              </a:rPr>
              <a:t>100%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534536" y="2014804"/>
            <a:ext cx="282575" cy="16510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900" spc="-20" dirty="0">
                <a:solidFill>
                  <a:srgbClr val="404040"/>
                </a:solidFill>
                <a:latin typeface="Calibri"/>
                <a:cs typeface="Calibri"/>
              </a:rPr>
              <a:t>100%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125848" y="2014804"/>
            <a:ext cx="281305" cy="16510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900" spc="-20" dirty="0">
                <a:solidFill>
                  <a:srgbClr val="404040"/>
                </a:solidFill>
                <a:latin typeface="Calibri"/>
                <a:cs typeface="Calibri"/>
              </a:rPr>
              <a:t>100%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716907" y="2026411"/>
            <a:ext cx="281305" cy="1644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900" spc="-20" dirty="0">
                <a:solidFill>
                  <a:srgbClr val="404040"/>
                </a:solidFill>
                <a:latin typeface="Calibri"/>
                <a:cs typeface="Calibri"/>
              </a:rPr>
              <a:t>100%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265546" y="2030984"/>
            <a:ext cx="370840" cy="1644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900" spc="-10" dirty="0">
                <a:solidFill>
                  <a:srgbClr val="404040"/>
                </a:solidFill>
                <a:latin typeface="Calibri"/>
                <a:cs typeface="Calibri"/>
              </a:rPr>
              <a:t>99.45%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929629" y="2037715"/>
            <a:ext cx="224154" cy="1644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900" spc="-25" dirty="0">
                <a:solidFill>
                  <a:srgbClr val="404040"/>
                </a:solidFill>
                <a:latin typeface="Calibri"/>
                <a:cs typeface="Calibri"/>
              </a:rPr>
              <a:t>99%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490208" y="2014804"/>
            <a:ext cx="282575" cy="16510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900" spc="-20" dirty="0">
                <a:solidFill>
                  <a:srgbClr val="404040"/>
                </a:solidFill>
                <a:latin typeface="Calibri"/>
                <a:cs typeface="Calibri"/>
              </a:rPr>
              <a:t>100%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112000" y="2051430"/>
            <a:ext cx="223520" cy="1644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900" spc="-25" dirty="0">
                <a:solidFill>
                  <a:srgbClr val="404040"/>
                </a:solidFill>
                <a:latin typeface="Calibri"/>
                <a:cs typeface="Calibri"/>
              </a:rPr>
              <a:t>99%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672578" y="2014804"/>
            <a:ext cx="281305" cy="16510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900" spc="-20" dirty="0">
                <a:solidFill>
                  <a:srgbClr val="404040"/>
                </a:solidFill>
                <a:latin typeface="Calibri"/>
                <a:cs typeface="Calibri"/>
              </a:rPr>
              <a:t>100%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8263508" y="2014804"/>
            <a:ext cx="281305" cy="16510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900" spc="-20" dirty="0">
                <a:solidFill>
                  <a:srgbClr val="404040"/>
                </a:solidFill>
                <a:latin typeface="Calibri"/>
                <a:cs typeface="Calibri"/>
              </a:rPr>
              <a:t>100%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006979" y="4562094"/>
            <a:ext cx="156845" cy="1644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900" spc="-25" dirty="0">
                <a:solidFill>
                  <a:srgbClr val="585858"/>
                </a:solidFill>
                <a:latin typeface="Calibri"/>
                <a:cs typeface="Calibri"/>
              </a:rPr>
              <a:t>NP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604386" y="4562094"/>
            <a:ext cx="143510" cy="1644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900" spc="-25" dirty="0">
                <a:solidFill>
                  <a:srgbClr val="585858"/>
                </a:solidFill>
                <a:latin typeface="Calibri"/>
                <a:cs typeface="Calibri"/>
              </a:rPr>
              <a:t>PC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208145" y="4562094"/>
            <a:ext cx="121920" cy="1644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900" spc="-25" dirty="0">
                <a:solidFill>
                  <a:srgbClr val="585858"/>
                </a:solidFill>
                <a:latin typeface="Calibri"/>
                <a:cs typeface="Calibri"/>
              </a:rPr>
              <a:t>AI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780026" y="4562094"/>
            <a:ext cx="156845" cy="1644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900" spc="-25" dirty="0">
                <a:solidFill>
                  <a:srgbClr val="585858"/>
                </a:solidFill>
                <a:latin typeface="Calibri"/>
                <a:cs typeface="Calibri"/>
              </a:rPr>
              <a:t>RH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373115" y="4562094"/>
            <a:ext cx="153035" cy="1644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900" spc="-25" dirty="0">
                <a:solidFill>
                  <a:srgbClr val="585858"/>
                </a:solidFill>
                <a:latin typeface="Calibri"/>
                <a:cs typeface="Calibri"/>
              </a:rPr>
              <a:t>PD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969634" y="4562094"/>
            <a:ext cx="146050" cy="1644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900" spc="-25" dirty="0">
                <a:solidFill>
                  <a:srgbClr val="585858"/>
                </a:solidFill>
                <a:latin typeface="Calibri"/>
                <a:cs typeface="Calibri"/>
              </a:rPr>
              <a:t>AF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577710" y="4562094"/>
            <a:ext cx="108585" cy="1644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900" spc="-25" dirty="0">
                <a:solidFill>
                  <a:srgbClr val="585858"/>
                </a:solidFill>
                <a:latin typeface="Calibri"/>
                <a:cs typeface="Calibri"/>
              </a:rPr>
              <a:t>TI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7145528" y="4562094"/>
            <a:ext cx="156210" cy="1644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900" spc="-25" dirty="0">
                <a:solidFill>
                  <a:srgbClr val="585858"/>
                </a:solidFill>
                <a:latin typeface="Calibri"/>
                <a:cs typeface="Calibri"/>
              </a:rPr>
              <a:t>DC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7749031" y="4562094"/>
            <a:ext cx="131445" cy="1644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900" spc="-25" dirty="0">
                <a:solidFill>
                  <a:srgbClr val="585858"/>
                </a:solidFill>
                <a:latin typeface="Calibri"/>
                <a:cs typeface="Calibri"/>
              </a:rPr>
              <a:t>DJ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8308085" y="4562094"/>
            <a:ext cx="198120" cy="1644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900" spc="-25" dirty="0">
                <a:solidFill>
                  <a:srgbClr val="585858"/>
                </a:solidFill>
                <a:latin typeface="Calibri"/>
                <a:cs typeface="Calibri"/>
              </a:rPr>
              <a:t>OAI</a:t>
            </a:r>
            <a:endParaRPr sz="9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668256" y="5218176"/>
            <a:ext cx="2523744" cy="1228344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982214" y="338073"/>
            <a:ext cx="622236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Efectividad</a:t>
            </a:r>
            <a:r>
              <a:rPr spc="-75" dirty="0"/>
              <a:t> </a:t>
            </a:r>
            <a:r>
              <a:rPr spc="-25" dirty="0"/>
              <a:t>POA</a:t>
            </a:r>
          </a:p>
          <a:p>
            <a:pPr algn="ctr">
              <a:lnSpc>
                <a:spcPct val="100000"/>
              </a:lnSpc>
            </a:pPr>
            <a:r>
              <a:rPr dirty="0"/>
              <a:t>Cuarto</a:t>
            </a:r>
            <a:r>
              <a:rPr spc="-35" dirty="0"/>
              <a:t> </a:t>
            </a:r>
            <a:r>
              <a:rPr spc="-10" dirty="0"/>
              <a:t>trimestre</a:t>
            </a:r>
            <a:r>
              <a:rPr spc="-75" dirty="0"/>
              <a:t> </a:t>
            </a:r>
            <a:r>
              <a:rPr dirty="0"/>
              <a:t>2024</a:t>
            </a:r>
            <a:r>
              <a:rPr spc="-45" dirty="0"/>
              <a:t> </a:t>
            </a:r>
            <a:r>
              <a:rPr spc="-10" dirty="0"/>
              <a:t>(actividades</a:t>
            </a:r>
            <a:r>
              <a:rPr spc="-35" dirty="0"/>
              <a:t> </a:t>
            </a:r>
            <a:r>
              <a:rPr spc="-10" dirty="0"/>
              <a:t>transversales)</a:t>
            </a: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648967" y="1363852"/>
          <a:ext cx="8102600" cy="4568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76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52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29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06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576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369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Departamentos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476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294640">
                        <a:lnSpc>
                          <a:spcPct val="100000"/>
                        </a:lnSpc>
                        <a:spcBef>
                          <a:spcPts val="1035"/>
                        </a:spcBef>
                      </a:pP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Actividades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34290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realizadas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31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248920" marR="46990" indent="-198120">
                        <a:lnSpc>
                          <a:spcPct val="100000"/>
                        </a:lnSpc>
                        <a:spcBef>
                          <a:spcPts val="1040"/>
                        </a:spcBef>
                      </a:pP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Actividades</a:t>
                      </a:r>
                      <a:r>
                        <a:rPr sz="1200" spc="-5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3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en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proceso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32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432434" marR="200660" indent="-226060">
                        <a:lnSpc>
                          <a:spcPct val="100000"/>
                        </a:lnSpc>
                        <a:spcBef>
                          <a:spcPts val="1040"/>
                        </a:spcBef>
                      </a:pP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Actividades</a:t>
                      </a:r>
                      <a:r>
                        <a:rPr sz="1200" spc="-5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2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sin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realizar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32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454025" marR="294640" indent="-149860">
                        <a:lnSpc>
                          <a:spcPct val="100000"/>
                        </a:lnSpc>
                        <a:spcBef>
                          <a:spcPts val="1040"/>
                        </a:spcBef>
                      </a:pP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Efectividad </a:t>
                      </a:r>
                      <a:r>
                        <a:rPr sz="1200" spc="-2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POA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transversal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32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7505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Dirección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2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Normas</a:t>
                      </a:r>
                      <a:r>
                        <a:rPr sz="1200" spc="-4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y</a:t>
                      </a:r>
                      <a:r>
                        <a:rPr sz="1200" spc="-2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Procedimientos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38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r>
                        <a:rPr sz="1100" spc="-50" dirty="0">
                          <a:latin typeface="Calibri"/>
                          <a:cs typeface="Calibri"/>
                        </a:rPr>
                        <a:t>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952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r>
                        <a:rPr sz="1100" spc="-50" dirty="0">
                          <a:latin typeface="Calibri"/>
                          <a:cs typeface="Calibri"/>
                        </a:rPr>
                        <a:t>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952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r>
                        <a:rPr sz="1100" spc="-50" dirty="0">
                          <a:latin typeface="Calibri"/>
                          <a:cs typeface="Calibri"/>
                        </a:rPr>
                        <a:t>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952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r>
                        <a:rPr sz="1100" spc="-10" dirty="0">
                          <a:latin typeface="Calibri"/>
                          <a:cs typeface="Calibri"/>
                        </a:rPr>
                        <a:t>100.00%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952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9265">
                <a:tc>
                  <a:txBody>
                    <a:bodyPr/>
                    <a:lstStyle/>
                    <a:p>
                      <a:pPr marL="9525" marR="354965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Dirección</a:t>
                      </a:r>
                      <a:r>
                        <a:rPr sz="1200" spc="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Procesamientos</a:t>
                      </a: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Contables</a:t>
                      </a:r>
                      <a:r>
                        <a:rPr sz="1200" spc="-4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5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y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Estados</a:t>
                      </a:r>
                      <a:r>
                        <a:rPr sz="1200" spc="-6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Financieros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4889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190"/>
                        </a:spcBef>
                      </a:pPr>
                      <a:r>
                        <a:rPr sz="1100" spc="-50" dirty="0">
                          <a:latin typeface="Calibri"/>
                          <a:cs typeface="Calibri"/>
                        </a:rPr>
                        <a:t>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51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90"/>
                        </a:spcBef>
                      </a:pPr>
                      <a:r>
                        <a:rPr sz="1100" spc="-50" dirty="0">
                          <a:latin typeface="Calibri"/>
                          <a:cs typeface="Calibri"/>
                        </a:rPr>
                        <a:t>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51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190"/>
                        </a:spcBef>
                      </a:pPr>
                      <a:r>
                        <a:rPr sz="1100" spc="-50" dirty="0">
                          <a:latin typeface="Calibri"/>
                          <a:cs typeface="Calibri"/>
                        </a:rPr>
                        <a:t>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51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1190"/>
                        </a:spcBef>
                      </a:pPr>
                      <a:r>
                        <a:rPr sz="1100" spc="-10" dirty="0">
                          <a:latin typeface="Calibri"/>
                          <a:cs typeface="Calibri"/>
                        </a:rPr>
                        <a:t>92.86%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51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650">
                <a:tc>
                  <a:txBody>
                    <a:bodyPr/>
                    <a:lstStyle/>
                    <a:p>
                      <a:pPr marL="9525" marR="506730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Dirección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2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Análisis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la</a:t>
                      </a:r>
                      <a:r>
                        <a:rPr sz="1200" spc="-4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Información Financiera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19"/>
                        </a:spcBef>
                      </a:pPr>
                      <a:r>
                        <a:rPr sz="1100" spc="-50" dirty="0">
                          <a:latin typeface="Calibri"/>
                          <a:cs typeface="Calibri"/>
                        </a:rPr>
                        <a:t>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0413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19"/>
                        </a:spcBef>
                      </a:pPr>
                      <a:r>
                        <a:rPr sz="1100" spc="-50" dirty="0">
                          <a:latin typeface="Calibri"/>
                          <a:cs typeface="Calibri"/>
                        </a:rPr>
                        <a:t>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0413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19"/>
                        </a:spcBef>
                      </a:pPr>
                      <a:r>
                        <a:rPr sz="1100" spc="-50" dirty="0">
                          <a:latin typeface="Calibri"/>
                          <a:cs typeface="Calibri"/>
                        </a:rPr>
                        <a:t>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0413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19"/>
                        </a:spcBef>
                      </a:pPr>
                      <a:r>
                        <a:rPr sz="1100" spc="-20" dirty="0">
                          <a:latin typeface="Calibri"/>
                          <a:cs typeface="Calibri"/>
                        </a:rPr>
                        <a:t>100%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0413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Departamento</a:t>
                      </a: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Recursos</a:t>
                      </a:r>
                      <a:r>
                        <a:rPr sz="1200" spc="2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Humanos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565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1100" spc="-25" dirty="0">
                          <a:latin typeface="Calibri"/>
                          <a:cs typeface="Calibri"/>
                        </a:rPr>
                        <a:t>12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1100" spc="-50" dirty="0">
                          <a:latin typeface="Calibri"/>
                          <a:cs typeface="Calibri"/>
                        </a:rPr>
                        <a:t>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1100" spc="-50" dirty="0">
                          <a:latin typeface="Calibri"/>
                          <a:cs typeface="Calibri"/>
                        </a:rPr>
                        <a:t>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1100" spc="-10" dirty="0">
                          <a:latin typeface="Calibri"/>
                          <a:cs typeface="Calibri"/>
                        </a:rPr>
                        <a:t>100.00%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337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Departamento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2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Planificación</a:t>
                      </a:r>
                      <a:r>
                        <a:rPr sz="1200" spc="2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y</a:t>
                      </a:r>
                      <a:r>
                        <a:rPr sz="1200" spc="2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Desarrollo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100" spc="-25" dirty="0">
                          <a:latin typeface="Calibri"/>
                          <a:cs typeface="Calibri"/>
                        </a:rPr>
                        <a:t>14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35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100" spc="-50" dirty="0">
                          <a:latin typeface="Calibri"/>
                          <a:cs typeface="Calibri"/>
                        </a:rPr>
                        <a:t>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35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100" spc="-50" dirty="0">
                          <a:latin typeface="Calibri"/>
                          <a:cs typeface="Calibri"/>
                        </a:rPr>
                        <a:t>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35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100" spc="-10" dirty="0">
                          <a:latin typeface="Calibri"/>
                          <a:cs typeface="Calibri"/>
                        </a:rPr>
                        <a:t>100.00%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35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337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Departamento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Administrativo</a:t>
                      </a:r>
                      <a:r>
                        <a:rPr sz="1200" spc="4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y</a:t>
                      </a:r>
                      <a:r>
                        <a:rPr sz="1200" spc="2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Financiero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527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1100" spc="-50" dirty="0">
                          <a:latin typeface="Calibri"/>
                          <a:cs typeface="Calibri"/>
                        </a:rPr>
                        <a:t>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41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1100" spc="-50" dirty="0">
                          <a:latin typeface="Calibri"/>
                          <a:cs typeface="Calibri"/>
                        </a:rPr>
                        <a:t>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41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1100" spc="-50" dirty="0">
                          <a:latin typeface="Calibri"/>
                          <a:cs typeface="Calibri"/>
                        </a:rPr>
                        <a:t>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41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1100" spc="-10" dirty="0">
                          <a:latin typeface="Calibri"/>
                          <a:cs typeface="Calibri"/>
                        </a:rPr>
                        <a:t>100.00%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41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465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Departamento</a:t>
                      </a:r>
                      <a:r>
                        <a:rPr sz="1200" spc="-5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Tecnología</a:t>
                      </a:r>
                      <a:r>
                        <a:rPr sz="1200" spc="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2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la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>
                        <a:lnSpc>
                          <a:spcPts val="1395"/>
                        </a:lnSpc>
                      </a:pP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Información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100" spc="-50" dirty="0">
                          <a:latin typeface="Calibri"/>
                          <a:cs typeface="Calibri"/>
                        </a:rPr>
                        <a:t>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047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100" spc="-50" dirty="0">
                          <a:latin typeface="Calibri"/>
                          <a:cs typeface="Calibri"/>
                        </a:rPr>
                        <a:t>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047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100" spc="-50" dirty="0">
                          <a:latin typeface="Calibri"/>
                          <a:cs typeface="Calibri"/>
                        </a:rPr>
                        <a:t>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047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100" spc="-10" dirty="0">
                          <a:latin typeface="Calibri"/>
                          <a:cs typeface="Calibri"/>
                        </a:rPr>
                        <a:t>100.00%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047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337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Departamento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2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Comunicaciones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527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1100" spc="-50" dirty="0">
                          <a:latin typeface="Calibri"/>
                          <a:cs typeface="Calibri"/>
                        </a:rPr>
                        <a:t>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41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1100" spc="-50" dirty="0">
                          <a:latin typeface="Calibri"/>
                          <a:cs typeface="Calibri"/>
                        </a:rPr>
                        <a:t>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41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1100" spc="-50" dirty="0">
                          <a:latin typeface="Calibri"/>
                          <a:cs typeface="Calibri"/>
                        </a:rPr>
                        <a:t>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41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1100" spc="-10" dirty="0">
                          <a:latin typeface="Calibri"/>
                          <a:cs typeface="Calibri"/>
                        </a:rPr>
                        <a:t>100.00%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41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337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Departamento</a:t>
                      </a:r>
                      <a:r>
                        <a:rPr sz="1200" spc="2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Jurídico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533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1100" spc="-50" dirty="0">
                          <a:latin typeface="Calibri"/>
                          <a:cs typeface="Calibri"/>
                        </a:rPr>
                        <a:t>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41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1100" spc="-50" dirty="0">
                          <a:latin typeface="Calibri"/>
                          <a:cs typeface="Calibri"/>
                        </a:rPr>
                        <a:t>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41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1100" spc="-50" dirty="0">
                          <a:latin typeface="Calibri"/>
                          <a:cs typeface="Calibri"/>
                        </a:rPr>
                        <a:t>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41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1100" spc="-10" dirty="0">
                          <a:latin typeface="Calibri"/>
                          <a:cs typeface="Calibri"/>
                        </a:rPr>
                        <a:t>100.00%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41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337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Oficina</a:t>
                      </a: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2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Acceso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a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la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Información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533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1100" spc="-50" dirty="0">
                          <a:latin typeface="Calibri"/>
                          <a:cs typeface="Calibri"/>
                        </a:rPr>
                        <a:t>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41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1100" spc="-50" dirty="0">
                          <a:latin typeface="Calibri"/>
                          <a:cs typeface="Calibri"/>
                        </a:rPr>
                        <a:t>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41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1100" spc="-50" dirty="0">
                          <a:latin typeface="Calibri"/>
                          <a:cs typeface="Calibri"/>
                        </a:rPr>
                        <a:t>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41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1100" spc="-10" dirty="0">
                          <a:latin typeface="Calibri"/>
                          <a:cs typeface="Calibri"/>
                        </a:rPr>
                        <a:t>100.00%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41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337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Cantidad</a:t>
                      </a:r>
                      <a:r>
                        <a:rPr sz="1200" spc="-5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actividades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533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77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533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337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Efectividad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POA</a:t>
                      </a:r>
                      <a:r>
                        <a:rPr sz="1200" spc="-4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transversal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533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1905" algn="ctr">
                        <a:lnSpc>
                          <a:spcPts val="1390"/>
                        </a:lnSpc>
                        <a:spcBef>
                          <a:spcPts val="819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99.28%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413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872728" y="5141976"/>
            <a:ext cx="2523744" cy="1231392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2192782" y="1828545"/>
            <a:ext cx="7815580" cy="2225675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12700" marR="5080" algn="just">
              <a:lnSpc>
                <a:spcPts val="1730"/>
              </a:lnSpc>
              <a:spcBef>
                <a:spcPts val="325"/>
              </a:spcBef>
            </a:pPr>
            <a:r>
              <a:rPr sz="1600" dirty="0">
                <a:solidFill>
                  <a:srgbClr val="2D75B6"/>
                </a:solidFill>
                <a:latin typeface="Calibri Light"/>
                <a:cs typeface="Calibri Light"/>
              </a:rPr>
              <a:t>La</a:t>
            </a:r>
            <a:r>
              <a:rPr sz="1600" spc="450" dirty="0">
                <a:solidFill>
                  <a:srgbClr val="2D75B6"/>
                </a:solidFill>
                <a:latin typeface="Calibri Light"/>
                <a:cs typeface="Calibri Light"/>
              </a:rPr>
              <a:t> </a:t>
            </a:r>
            <a:r>
              <a:rPr sz="1600" dirty="0">
                <a:solidFill>
                  <a:srgbClr val="2D75B6"/>
                </a:solidFill>
                <a:latin typeface="Calibri Light"/>
                <a:cs typeface="Calibri Light"/>
              </a:rPr>
              <a:t>Digecog</a:t>
            </a:r>
            <a:r>
              <a:rPr sz="1600" spc="455" dirty="0">
                <a:solidFill>
                  <a:srgbClr val="2D75B6"/>
                </a:solidFill>
                <a:latin typeface="Calibri Light"/>
                <a:cs typeface="Calibri Light"/>
              </a:rPr>
              <a:t> </a:t>
            </a:r>
            <a:r>
              <a:rPr sz="1600" dirty="0">
                <a:solidFill>
                  <a:srgbClr val="2D75B6"/>
                </a:solidFill>
                <a:latin typeface="Calibri Light"/>
                <a:cs typeface="Calibri Light"/>
              </a:rPr>
              <a:t>presenta</a:t>
            </a:r>
            <a:r>
              <a:rPr sz="1600" spc="430" dirty="0">
                <a:solidFill>
                  <a:srgbClr val="2D75B6"/>
                </a:solidFill>
                <a:latin typeface="Calibri Light"/>
                <a:cs typeface="Calibri Light"/>
              </a:rPr>
              <a:t> </a:t>
            </a:r>
            <a:r>
              <a:rPr sz="1600" dirty="0">
                <a:solidFill>
                  <a:srgbClr val="2D75B6"/>
                </a:solidFill>
                <a:latin typeface="Calibri Light"/>
                <a:cs typeface="Calibri Light"/>
              </a:rPr>
              <a:t>resultados</a:t>
            </a:r>
            <a:r>
              <a:rPr sz="1600" spc="465" dirty="0">
                <a:solidFill>
                  <a:srgbClr val="2D75B6"/>
                </a:solidFill>
                <a:latin typeface="Calibri Light"/>
                <a:cs typeface="Calibri Light"/>
              </a:rPr>
              <a:t> </a:t>
            </a:r>
            <a:r>
              <a:rPr sz="1600" dirty="0">
                <a:solidFill>
                  <a:srgbClr val="2D75B6"/>
                </a:solidFill>
                <a:latin typeface="Calibri Light"/>
                <a:cs typeface="Calibri Light"/>
              </a:rPr>
              <a:t>satisfactorios</a:t>
            </a:r>
            <a:r>
              <a:rPr sz="1600" spc="445" dirty="0">
                <a:solidFill>
                  <a:srgbClr val="2D75B6"/>
                </a:solidFill>
                <a:latin typeface="Calibri Light"/>
                <a:cs typeface="Calibri Light"/>
              </a:rPr>
              <a:t> </a:t>
            </a:r>
            <a:r>
              <a:rPr sz="1600" dirty="0">
                <a:solidFill>
                  <a:srgbClr val="2D75B6"/>
                </a:solidFill>
                <a:latin typeface="Calibri Light"/>
                <a:cs typeface="Calibri Light"/>
              </a:rPr>
              <a:t>en</a:t>
            </a:r>
            <a:r>
              <a:rPr sz="1600" spc="425" dirty="0">
                <a:solidFill>
                  <a:srgbClr val="2D75B6"/>
                </a:solidFill>
                <a:latin typeface="Calibri Light"/>
                <a:cs typeface="Calibri Light"/>
              </a:rPr>
              <a:t> </a:t>
            </a:r>
            <a:r>
              <a:rPr sz="1600" dirty="0">
                <a:solidFill>
                  <a:srgbClr val="2D75B6"/>
                </a:solidFill>
                <a:latin typeface="Calibri Light"/>
                <a:cs typeface="Calibri Light"/>
              </a:rPr>
              <a:t>la</a:t>
            </a:r>
            <a:r>
              <a:rPr sz="1600" spc="430" dirty="0">
                <a:solidFill>
                  <a:srgbClr val="2D75B6"/>
                </a:solidFill>
                <a:latin typeface="Calibri Light"/>
                <a:cs typeface="Calibri Light"/>
              </a:rPr>
              <a:t> </a:t>
            </a:r>
            <a:r>
              <a:rPr sz="1600" dirty="0">
                <a:solidFill>
                  <a:srgbClr val="2D75B6"/>
                </a:solidFill>
                <a:latin typeface="Calibri Light"/>
                <a:cs typeface="Calibri Light"/>
              </a:rPr>
              <a:t>ejecución</a:t>
            </a:r>
            <a:r>
              <a:rPr sz="1600" spc="450" dirty="0">
                <a:solidFill>
                  <a:srgbClr val="2D75B6"/>
                </a:solidFill>
                <a:latin typeface="Calibri Light"/>
                <a:cs typeface="Calibri Light"/>
              </a:rPr>
              <a:t> </a:t>
            </a:r>
            <a:r>
              <a:rPr sz="1600" dirty="0">
                <a:solidFill>
                  <a:srgbClr val="2D75B6"/>
                </a:solidFill>
                <a:latin typeface="Calibri Light"/>
                <a:cs typeface="Calibri Light"/>
              </a:rPr>
              <a:t>de</a:t>
            </a:r>
            <a:r>
              <a:rPr sz="1600" spc="434" dirty="0">
                <a:solidFill>
                  <a:srgbClr val="2D75B6"/>
                </a:solidFill>
                <a:latin typeface="Calibri Light"/>
                <a:cs typeface="Calibri Light"/>
              </a:rPr>
              <a:t> </a:t>
            </a:r>
            <a:r>
              <a:rPr sz="1600" dirty="0">
                <a:solidFill>
                  <a:srgbClr val="2D75B6"/>
                </a:solidFill>
                <a:latin typeface="Calibri Light"/>
                <a:cs typeface="Calibri Light"/>
              </a:rPr>
              <a:t>todas</a:t>
            </a:r>
            <a:r>
              <a:rPr sz="1600" spc="450" dirty="0">
                <a:solidFill>
                  <a:srgbClr val="2D75B6"/>
                </a:solidFill>
                <a:latin typeface="Calibri Light"/>
                <a:cs typeface="Calibri Light"/>
              </a:rPr>
              <a:t> </a:t>
            </a:r>
            <a:r>
              <a:rPr sz="1600" dirty="0">
                <a:solidFill>
                  <a:srgbClr val="2D75B6"/>
                </a:solidFill>
                <a:latin typeface="Calibri Light"/>
                <a:cs typeface="Calibri Light"/>
              </a:rPr>
              <a:t>las</a:t>
            </a:r>
            <a:r>
              <a:rPr sz="1600" spc="440" dirty="0">
                <a:solidFill>
                  <a:srgbClr val="2D75B6"/>
                </a:solidFill>
                <a:latin typeface="Calibri Light"/>
                <a:cs typeface="Calibri Light"/>
              </a:rPr>
              <a:t> </a:t>
            </a:r>
            <a:r>
              <a:rPr sz="1600" dirty="0">
                <a:solidFill>
                  <a:srgbClr val="2D75B6"/>
                </a:solidFill>
                <a:latin typeface="Calibri Light"/>
                <a:cs typeface="Calibri Light"/>
              </a:rPr>
              <a:t>actividades</a:t>
            </a:r>
            <a:r>
              <a:rPr sz="1600" spc="430" dirty="0">
                <a:solidFill>
                  <a:srgbClr val="2D75B6"/>
                </a:solidFill>
                <a:latin typeface="Calibri Light"/>
                <a:cs typeface="Calibri Light"/>
              </a:rPr>
              <a:t> </a:t>
            </a:r>
            <a:r>
              <a:rPr sz="1600" spc="-50" dirty="0">
                <a:solidFill>
                  <a:srgbClr val="2D75B6"/>
                </a:solidFill>
                <a:latin typeface="Calibri Light"/>
                <a:cs typeface="Calibri Light"/>
              </a:rPr>
              <a:t>e </a:t>
            </a:r>
            <a:r>
              <a:rPr sz="1600" spc="-20" dirty="0">
                <a:solidFill>
                  <a:srgbClr val="2D75B6"/>
                </a:solidFill>
                <a:latin typeface="Calibri Light"/>
                <a:cs typeface="Calibri Light"/>
              </a:rPr>
              <a:t>indicadores</a:t>
            </a:r>
            <a:r>
              <a:rPr sz="1600" spc="-55" dirty="0">
                <a:solidFill>
                  <a:srgbClr val="2D75B6"/>
                </a:solidFill>
                <a:latin typeface="Calibri Light"/>
                <a:cs typeface="Calibri Light"/>
              </a:rPr>
              <a:t> </a:t>
            </a:r>
            <a:r>
              <a:rPr sz="1600" spc="-20" dirty="0">
                <a:solidFill>
                  <a:srgbClr val="2D75B6"/>
                </a:solidFill>
                <a:latin typeface="Calibri Light"/>
                <a:cs typeface="Calibri Light"/>
              </a:rPr>
              <a:t>definidos</a:t>
            </a:r>
            <a:r>
              <a:rPr sz="1600" spc="-55" dirty="0">
                <a:solidFill>
                  <a:srgbClr val="2D75B6"/>
                </a:solidFill>
                <a:latin typeface="Calibri Light"/>
                <a:cs typeface="Calibri Light"/>
              </a:rPr>
              <a:t> </a:t>
            </a:r>
            <a:r>
              <a:rPr sz="1600" dirty="0">
                <a:solidFill>
                  <a:srgbClr val="2D75B6"/>
                </a:solidFill>
                <a:latin typeface="Calibri Light"/>
                <a:cs typeface="Calibri Light"/>
              </a:rPr>
              <a:t>en</a:t>
            </a:r>
            <a:r>
              <a:rPr sz="1600" spc="-30" dirty="0">
                <a:solidFill>
                  <a:srgbClr val="2D75B6"/>
                </a:solidFill>
                <a:latin typeface="Calibri Light"/>
                <a:cs typeface="Calibri Light"/>
              </a:rPr>
              <a:t> </a:t>
            </a:r>
            <a:r>
              <a:rPr sz="1600" dirty="0">
                <a:solidFill>
                  <a:srgbClr val="2D75B6"/>
                </a:solidFill>
                <a:latin typeface="Calibri Light"/>
                <a:cs typeface="Calibri Light"/>
              </a:rPr>
              <a:t>el</a:t>
            </a:r>
            <a:r>
              <a:rPr sz="1600" spc="-25" dirty="0">
                <a:solidFill>
                  <a:srgbClr val="2D75B6"/>
                </a:solidFill>
                <a:latin typeface="Calibri Light"/>
                <a:cs typeface="Calibri Light"/>
              </a:rPr>
              <a:t> </a:t>
            </a:r>
            <a:r>
              <a:rPr sz="1600" dirty="0">
                <a:solidFill>
                  <a:srgbClr val="2D75B6"/>
                </a:solidFill>
                <a:latin typeface="Calibri Light"/>
                <a:cs typeface="Calibri Light"/>
              </a:rPr>
              <a:t>POA,</a:t>
            </a:r>
            <a:r>
              <a:rPr sz="1600" spc="-40" dirty="0">
                <a:solidFill>
                  <a:srgbClr val="2D75B6"/>
                </a:solidFill>
                <a:latin typeface="Calibri Light"/>
                <a:cs typeface="Calibri Light"/>
              </a:rPr>
              <a:t> </a:t>
            </a:r>
            <a:r>
              <a:rPr sz="1600" spc="-30" dirty="0">
                <a:solidFill>
                  <a:srgbClr val="2D75B6"/>
                </a:solidFill>
                <a:latin typeface="Calibri Light"/>
                <a:cs typeface="Calibri Light"/>
              </a:rPr>
              <a:t>presentando</a:t>
            </a:r>
            <a:r>
              <a:rPr sz="1600" spc="-50" dirty="0">
                <a:solidFill>
                  <a:srgbClr val="2D75B6"/>
                </a:solidFill>
                <a:latin typeface="Calibri Light"/>
                <a:cs typeface="Calibri Light"/>
              </a:rPr>
              <a:t> </a:t>
            </a:r>
            <a:r>
              <a:rPr sz="1600" dirty="0">
                <a:solidFill>
                  <a:srgbClr val="2D75B6"/>
                </a:solidFill>
                <a:latin typeface="Calibri Light"/>
                <a:cs typeface="Calibri Light"/>
              </a:rPr>
              <a:t>un</a:t>
            </a:r>
            <a:r>
              <a:rPr sz="1600" spc="-5" dirty="0">
                <a:solidFill>
                  <a:srgbClr val="2D75B6"/>
                </a:solidFill>
                <a:latin typeface="Calibri Light"/>
                <a:cs typeface="Calibri Light"/>
              </a:rPr>
              <a:t> </a:t>
            </a:r>
            <a:r>
              <a:rPr sz="1600" spc="-25" dirty="0">
                <a:solidFill>
                  <a:srgbClr val="2D75B6"/>
                </a:solidFill>
                <a:latin typeface="Calibri Light"/>
                <a:cs typeface="Calibri Light"/>
              </a:rPr>
              <a:t>cumplimiento</a:t>
            </a:r>
            <a:r>
              <a:rPr sz="1600" spc="-55" dirty="0">
                <a:solidFill>
                  <a:srgbClr val="2D75B6"/>
                </a:solidFill>
                <a:latin typeface="Calibri Light"/>
                <a:cs typeface="Calibri Light"/>
              </a:rPr>
              <a:t> </a:t>
            </a:r>
            <a:r>
              <a:rPr sz="1600" spc="-20" dirty="0">
                <a:solidFill>
                  <a:srgbClr val="2D75B6"/>
                </a:solidFill>
                <a:latin typeface="Calibri Light"/>
                <a:cs typeface="Calibri Light"/>
              </a:rPr>
              <a:t>general</a:t>
            </a:r>
            <a:r>
              <a:rPr sz="1600" spc="-25" dirty="0">
                <a:solidFill>
                  <a:srgbClr val="2D75B6"/>
                </a:solidFill>
                <a:latin typeface="Calibri Light"/>
                <a:cs typeface="Calibri Light"/>
              </a:rPr>
              <a:t> </a:t>
            </a:r>
            <a:r>
              <a:rPr sz="1600" spc="-20" dirty="0">
                <a:solidFill>
                  <a:srgbClr val="2D75B6"/>
                </a:solidFill>
                <a:latin typeface="Calibri Light"/>
                <a:cs typeface="Calibri Light"/>
              </a:rPr>
              <a:t>del:</a:t>
            </a:r>
            <a:endParaRPr sz="1600">
              <a:latin typeface="Calibri Light"/>
              <a:cs typeface="Calibri Light"/>
            </a:endParaRPr>
          </a:p>
          <a:p>
            <a:pPr>
              <a:lnSpc>
                <a:spcPct val="100000"/>
              </a:lnSpc>
              <a:spcBef>
                <a:spcPts val="835"/>
              </a:spcBef>
            </a:pPr>
            <a:endParaRPr sz="1600">
              <a:latin typeface="Calibri Light"/>
              <a:cs typeface="Calibri Light"/>
            </a:endParaRPr>
          </a:p>
          <a:p>
            <a:pPr marL="2186305" indent="-344805">
              <a:lnSpc>
                <a:spcPct val="100000"/>
              </a:lnSpc>
              <a:buFont typeface="Wingdings"/>
              <a:buChar char=""/>
              <a:tabLst>
                <a:tab pos="2186305" algn="l"/>
              </a:tabLst>
            </a:pPr>
            <a:r>
              <a:rPr sz="2000" b="1" dirty="0">
                <a:solidFill>
                  <a:srgbClr val="2D75B6"/>
                </a:solidFill>
                <a:latin typeface="Calibri"/>
                <a:cs typeface="Calibri"/>
              </a:rPr>
              <a:t>99.60%</a:t>
            </a:r>
            <a:r>
              <a:rPr sz="2000" b="1" spc="-20" dirty="0">
                <a:solidFill>
                  <a:srgbClr val="2D75B6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2D75B6"/>
                </a:solidFill>
                <a:latin typeface="Calibri"/>
                <a:cs typeface="Calibri"/>
              </a:rPr>
              <a:t>de</a:t>
            </a:r>
            <a:r>
              <a:rPr sz="2000" b="1" spc="-70" dirty="0">
                <a:solidFill>
                  <a:srgbClr val="2D75B6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2D75B6"/>
                </a:solidFill>
                <a:latin typeface="Calibri"/>
                <a:cs typeface="Calibri"/>
              </a:rPr>
              <a:t>efectividad</a:t>
            </a:r>
            <a:r>
              <a:rPr sz="2000" b="1" spc="-15" dirty="0">
                <a:solidFill>
                  <a:srgbClr val="2D75B6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2D75B6"/>
                </a:solidFill>
                <a:latin typeface="Calibri"/>
                <a:cs typeface="Calibri"/>
              </a:rPr>
              <a:t>institucional.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815"/>
              </a:spcBef>
            </a:pPr>
            <a:endParaRPr sz="2000">
              <a:latin typeface="Calibri"/>
              <a:cs typeface="Calibri"/>
            </a:endParaRPr>
          </a:p>
          <a:p>
            <a:pPr marL="12700" marR="5080" algn="just">
              <a:lnSpc>
                <a:spcPct val="90100"/>
              </a:lnSpc>
            </a:pPr>
            <a:r>
              <a:rPr sz="1600" spc="-10" dirty="0">
                <a:solidFill>
                  <a:srgbClr val="2D75B6"/>
                </a:solidFill>
                <a:latin typeface="Calibri Light"/>
                <a:cs typeface="Calibri Light"/>
              </a:rPr>
              <a:t>Durante</a:t>
            </a:r>
            <a:r>
              <a:rPr sz="1600" dirty="0">
                <a:solidFill>
                  <a:srgbClr val="2D75B6"/>
                </a:solidFill>
                <a:latin typeface="Calibri Light"/>
                <a:cs typeface="Calibri Light"/>
              </a:rPr>
              <a:t> el</a:t>
            </a:r>
            <a:r>
              <a:rPr sz="1600" spc="5" dirty="0">
                <a:solidFill>
                  <a:srgbClr val="2D75B6"/>
                </a:solidFill>
                <a:latin typeface="Calibri Light"/>
                <a:cs typeface="Calibri Light"/>
              </a:rPr>
              <a:t> </a:t>
            </a:r>
            <a:r>
              <a:rPr sz="1600" dirty="0">
                <a:solidFill>
                  <a:srgbClr val="2D75B6"/>
                </a:solidFill>
                <a:latin typeface="Calibri Light"/>
                <a:cs typeface="Calibri Light"/>
              </a:rPr>
              <a:t>4to.</a:t>
            </a:r>
            <a:r>
              <a:rPr sz="1600" spc="-5" dirty="0">
                <a:solidFill>
                  <a:srgbClr val="2D75B6"/>
                </a:solidFill>
                <a:latin typeface="Calibri Light"/>
                <a:cs typeface="Calibri Light"/>
              </a:rPr>
              <a:t> </a:t>
            </a:r>
            <a:r>
              <a:rPr sz="1600" dirty="0">
                <a:solidFill>
                  <a:srgbClr val="2D75B6"/>
                </a:solidFill>
                <a:latin typeface="Calibri Light"/>
                <a:cs typeface="Calibri Light"/>
              </a:rPr>
              <a:t>trimestre</a:t>
            </a:r>
            <a:r>
              <a:rPr sz="1600" spc="5" dirty="0">
                <a:solidFill>
                  <a:srgbClr val="2D75B6"/>
                </a:solidFill>
                <a:latin typeface="Calibri Light"/>
                <a:cs typeface="Calibri Light"/>
              </a:rPr>
              <a:t> </a:t>
            </a:r>
            <a:r>
              <a:rPr sz="1600" dirty="0">
                <a:solidFill>
                  <a:srgbClr val="2D75B6"/>
                </a:solidFill>
                <a:latin typeface="Calibri Light"/>
                <a:cs typeface="Calibri Light"/>
              </a:rPr>
              <a:t>2024,</a:t>
            </a:r>
            <a:r>
              <a:rPr sz="1600" spc="-5" dirty="0">
                <a:solidFill>
                  <a:srgbClr val="2D75B6"/>
                </a:solidFill>
                <a:latin typeface="Calibri Light"/>
                <a:cs typeface="Calibri Light"/>
              </a:rPr>
              <a:t> </a:t>
            </a:r>
            <a:r>
              <a:rPr sz="1600" dirty="0">
                <a:solidFill>
                  <a:srgbClr val="2D75B6"/>
                </a:solidFill>
                <a:latin typeface="Calibri Light"/>
                <a:cs typeface="Calibri Light"/>
              </a:rPr>
              <a:t>cinco</a:t>
            </a:r>
            <a:r>
              <a:rPr sz="1600" spc="-15" dirty="0">
                <a:solidFill>
                  <a:srgbClr val="2D75B6"/>
                </a:solidFill>
                <a:latin typeface="Calibri Light"/>
                <a:cs typeface="Calibri Light"/>
              </a:rPr>
              <a:t> </a:t>
            </a:r>
            <a:r>
              <a:rPr sz="1600" dirty="0">
                <a:solidFill>
                  <a:srgbClr val="2D75B6"/>
                </a:solidFill>
                <a:latin typeface="Calibri Light"/>
                <a:cs typeface="Calibri Light"/>
              </a:rPr>
              <a:t>(05)</a:t>
            </a:r>
            <a:r>
              <a:rPr sz="1600" spc="5" dirty="0">
                <a:solidFill>
                  <a:srgbClr val="2D75B6"/>
                </a:solidFill>
                <a:latin typeface="Calibri Light"/>
                <a:cs typeface="Calibri Light"/>
              </a:rPr>
              <a:t> </a:t>
            </a:r>
            <a:r>
              <a:rPr sz="1600" spc="-20" dirty="0">
                <a:solidFill>
                  <a:srgbClr val="2D75B6"/>
                </a:solidFill>
                <a:latin typeface="Calibri Light"/>
                <a:cs typeface="Calibri Light"/>
              </a:rPr>
              <a:t>departamentos</a:t>
            </a:r>
            <a:r>
              <a:rPr sz="1600" spc="5" dirty="0">
                <a:solidFill>
                  <a:srgbClr val="2D75B6"/>
                </a:solidFill>
                <a:latin typeface="Calibri Light"/>
                <a:cs typeface="Calibri Light"/>
              </a:rPr>
              <a:t> </a:t>
            </a:r>
            <a:r>
              <a:rPr sz="1600" spc="-20" dirty="0">
                <a:solidFill>
                  <a:srgbClr val="2D75B6"/>
                </a:solidFill>
                <a:latin typeface="Calibri Light"/>
                <a:cs typeface="Calibri Light"/>
              </a:rPr>
              <a:t>presentaron</a:t>
            </a:r>
            <a:r>
              <a:rPr sz="1600" spc="-10" dirty="0">
                <a:solidFill>
                  <a:srgbClr val="2D75B6"/>
                </a:solidFill>
                <a:latin typeface="Calibri Light"/>
                <a:cs typeface="Calibri Light"/>
              </a:rPr>
              <a:t> actividades</a:t>
            </a:r>
            <a:r>
              <a:rPr sz="1600" spc="5" dirty="0">
                <a:solidFill>
                  <a:srgbClr val="2D75B6"/>
                </a:solidFill>
                <a:latin typeface="Calibri Light"/>
                <a:cs typeface="Calibri Light"/>
              </a:rPr>
              <a:t> </a:t>
            </a:r>
            <a:r>
              <a:rPr sz="1600" dirty="0">
                <a:solidFill>
                  <a:srgbClr val="2D75B6"/>
                </a:solidFill>
                <a:latin typeface="Calibri Light"/>
                <a:cs typeface="Calibri Light"/>
              </a:rPr>
              <a:t>y/o</a:t>
            </a:r>
            <a:r>
              <a:rPr sz="1600" spc="-10" dirty="0">
                <a:solidFill>
                  <a:srgbClr val="2D75B6"/>
                </a:solidFill>
                <a:latin typeface="Calibri Light"/>
                <a:cs typeface="Calibri Light"/>
              </a:rPr>
              <a:t> indicador </a:t>
            </a:r>
            <a:r>
              <a:rPr sz="1600" dirty="0">
                <a:solidFill>
                  <a:srgbClr val="2D75B6"/>
                </a:solidFill>
                <a:latin typeface="Calibri Light"/>
                <a:cs typeface="Calibri Light"/>
              </a:rPr>
              <a:t>pendientes</a:t>
            </a:r>
            <a:r>
              <a:rPr sz="1600" spc="130" dirty="0">
                <a:solidFill>
                  <a:srgbClr val="2D75B6"/>
                </a:solidFill>
                <a:latin typeface="Calibri Light"/>
                <a:cs typeface="Calibri Light"/>
              </a:rPr>
              <a:t> </a:t>
            </a:r>
            <a:r>
              <a:rPr sz="1600" dirty="0">
                <a:solidFill>
                  <a:srgbClr val="2D75B6"/>
                </a:solidFill>
                <a:latin typeface="Calibri Light"/>
                <a:cs typeface="Calibri Light"/>
              </a:rPr>
              <a:t>de</a:t>
            </a:r>
            <a:r>
              <a:rPr sz="1600" spc="120" dirty="0">
                <a:solidFill>
                  <a:srgbClr val="2D75B6"/>
                </a:solidFill>
                <a:latin typeface="Calibri Light"/>
                <a:cs typeface="Calibri Light"/>
              </a:rPr>
              <a:t> </a:t>
            </a:r>
            <a:r>
              <a:rPr sz="1600" dirty="0">
                <a:solidFill>
                  <a:srgbClr val="2D75B6"/>
                </a:solidFill>
                <a:latin typeface="Calibri Light"/>
                <a:cs typeface="Calibri Light"/>
              </a:rPr>
              <a:t>realizar</a:t>
            </a:r>
            <a:r>
              <a:rPr sz="1600" spc="120" dirty="0">
                <a:solidFill>
                  <a:srgbClr val="2D75B6"/>
                </a:solidFill>
                <a:latin typeface="Calibri Light"/>
                <a:cs typeface="Calibri Light"/>
              </a:rPr>
              <a:t> </a:t>
            </a:r>
            <a:r>
              <a:rPr sz="1600" dirty="0">
                <a:solidFill>
                  <a:srgbClr val="2D75B6"/>
                </a:solidFill>
                <a:latin typeface="Calibri Light"/>
                <a:cs typeface="Calibri Light"/>
              </a:rPr>
              <a:t>o</a:t>
            </a:r>
            <a:r>
              <a:rPr sz="1600" spc="100" dirty="0">
                <a:solidFill>
                  <a:srgbClr val="2D75B6"/>
                </a:solidFill>
                <a:latin typeface="Calibri Light"/>
                <a:cs typeface="Calibri Light"/>
              </a:rPr>
              <a:t> </a:t>
            </a:r>
            <a:r>
              <a:rPr sz="1600" dirty="0">
                <a:solidFill>
                  <a:srgbClr val="2D75B6"/>
                </a:solidFill>
                <a:latin typeface="Calibri Light"/>
                <a:cs typeface="Calibri Light"/>
              </a:rPr>
              <a:t>en</a:t>
            </a:r>
            <a:r>
              <a:rPr sz="1600" spc="120" dirty="0">
                <a:solidFill>
                  <a:srgbClr val="2D75B6"/>
                </a:solidFill>
                <a:latin typeface="Calibri Light"/>
                <a:cs typeface="Calibri Light"/>
              </a:rPr>
              <a:t> </a:t>
            </a:r>
            <a:r>
              <a:rPr sz="1600" dirty="0">
                <a:solidFill>
                  <a:srgbClr val="2D75B6"/>
                </a:solidFill>
                <a:latin typeface="Calibri Light"/>
                <a:cs typeface="Calibri Light"/>
              </a:rPr>
              <a:t>proceso</a:t>
            </a:r>
            <a:r>
              <a:rPr sz="1600" spc="105" dirty="0">
                <a:solidFill>
                  <a:srgbClr val="2D75B6"/>
                </a:solidFill>
                <a:latin typeface="Calibri Light"/>
                <a:cs typeface="Calibri Light"/>
              </a:rPr>
              <a:t> </a:t>
            </a:r>
            <a:r>
              <a:rPr sz="1600" dirty="0">
                <a:solidFill>
                  <a:srgbClr val="2D75B6"/>
                </a:solidFill>
                <a:latin typeface="Calibri Light"/>
                <a:cs typeface="Calibri Light"/>
              </a:rPr>
              <a:t>y</a:t>
            </a:r>
            <a:r>
              <a:rPr sz="1600" spc="135" dirty="0">
                <a:solidFill>
                  <a:srgbClr val="2D75B6"/>
                </a:solidFill>
                <a:latin typeface="Calibri Light"/>
                <a:cs typeface="Calibri Light"/>
              </a:rPr>
              <a:t> </a:t>
            </a:r>
            <a:r>
              <a:rPr sz="1600" dirty="0">
                <a:solidFill>
                  <a:srgbClr val="2D75B6"/>
                </a:solidFill>
                <a:latin typeface="Calibri Light"/>
                <a:cs typeface="Calibri Light"/>
              </a:rPr>
              <a:t>se</a:t>
            </a:r>
            <a:r>
              <a:rPr sz="1600" spc="114" dirty="0">
                <a:solidFill>
                  <a:srgbClr val="2D75B6"/>
                </a:solidFill>
                <a:latin typeface="Calibri Light"/>
                <a:cs typeface="Calibri Light"/>
              </a:rPr>
              <a:t> </a:t>
            </a:r>
            <a:r>
              <a:rPr sz="1600" dirty="0">
                <a:solidFill>
                  <a:srgbClr val="2D75B6"/>
                </a:solidFill>
                <a:latin typeface="Calibri Light"/>
                <a:cs typeface="Calibri Light"/>
              </a:rPr>
              <a:t>les</a:t>
            </a:r>
            <a:r>
              <a:rPr sz="1600" spc="120" dirty="0">
                <a:solidFill>
                  <a:srgbClr val="2D75B6"/>
                </a:solidFill>
                <a:latin typeface="Calibri Light"/>
                <a:cs typeface="Calibri Light"/>
              </a:rPr>
              <a:t> </a:t>
            </a:r>
            <a:r>
              <a:rPr sz="1600" dirty="0">
                <a:solidFill>
                  <a:srgbClr val="2D75B6"/>
                </a:solidFill>
                <a:latin typeface="Calibri Light"/>
                <a:cs typeface="Calibri Light"/>
              </a:rPr>
              <a:t>estará</a:t>
            </a:r>
            <a:r>
              <a:rPr sz="1600" spc="130" dirty="0">
                <a:solidFill>
                  <a:srgbClr val="2D75B6"/>
                </a:solidFill>
                <a:latin typeface="Calibri Light"/>
                <a:cs typeface="Calibri Light"/>
              </a:rPr>
              <a:t> </a:t>
            </a:r>
            <a:r>
              <a:rPr sz="1600" dirty="0">
                <a:solidFill>
                  <a:srgbClr val="2D75B6"/>
                </a:solidFill>
                <a:latin typeface="Calibri Light"/>
                <a:cs typeface="Calibri Light"/>
              </a:rPr>
              <a:t>dando</a:t>
            </a:r>
            <a:r>
              <a:rPr sz="1600" spc="125" dirty="0">
                <a:solidFill>
                  <a:srgbClr val="2D75B6"/>
                </a:solidFill>
                <a:latin typeface="Calibri Light"/>
                <a:cs typeface="Calibri Light"/>
              </a:rPr>
              <a:t> </a:t>
            </a:r>
            <a:r>
              <a:rPr sz="1600" dirty="0">
                <a:solidFill>
                  <a:srgbClr val="2D75B6"/>
                </a:solidFill>
                <a:latin typeface="Calibri Light"/>
                <a:cs typeface="Calibri Light"/>
              </a:rPr>
              <a:t>seguimiento</a:t>
            </a:r>
            <a:r>
              <a:rPr sz="1600" spc="100" dirty="0">
                <a:solidFill>
                  <a:srgbClr val="2D75B6"/>
                </a:solidFill>
                <a:latin typeface="Calibri Light"/>
                <a:cs typeface="Calibri Light"/>
              </a:rPr>
              <a:t> </a:t>
            </a:r>
            <a:r>
              <a:rPr sz="1600" dirty="0">
                <a:solidFill>
                  <a:srgbClr val="2D75B6"/>
                </a:solidFill>
                <a:latin typeface="Calibri Light"/>
                <a:cs typeface="Calibri Light"/>
              </a:rPr>
              <a:t>a</a:t>
            </a:r>
            <a:r>
              <a:rPr sz="1600" spc="110" dirty="0">
                <a:solidFill>
                  <a:srgbClr val="2D75B6"/>
                </a:solidFill>
                <a:latin typeface="Calibri Light"/>
                <a:cs typeface="Calibri Light"/>
              </a:rPr>
              <a:t> </a:t>
            </a:r>
            <a:r>
              <a:rPr sz="1600" dirty="0">
                <a:solidFill>
                  <a:srgbClr val="2D75B6"/>
                </a:solidFill>
                <a:latin typeface="Calibri Light"/>
                <a:cs typeface="Calibri Light"/>
              </a:rPr>
              <a:t>través</a:t>
            </a:r>
            <a:r>
              <a:rPr sz="1600" spc="120" dirty="0">
                <a:solidFill>
                  <a:srgbClr val="2D75B6"/>
                </a:solidFill>
                <a:latin typeface="Calibri Light"/>
                <a:cs typeface="Calibri Light"/>
              </a:rPr>
              <a:t> </a:t>
            </a:r>
            <a:r>
              <a:rPr sz="1600" dirty="0">
                <a:solidFill>
                  <a:srgbClr val="2D75B6"/>
                </a:solidFill>
                <a:latin typeface="Calibri Light"/>
                <a:cs typeface="Calibri Light"/>
              </a:rPr>
              <a:t>de</a:t>
            </a:r>
            <a:r>
              <a:rPr sz="1600" spc="120" dirty="0">
                <a:solidFill>
                  <a:srgbClr val="2D75B6"/>
                </a:solidFill>
                <a:latin typeface="Calibri Light"/>
                <a:cs typeface="Calibri Light"/>
              </a:rPr>
              <a:t> </a:t>
            </a:r>
            <a:r>
              <a:rPr sz="1600" dirty="0">
                <a:solidFill>
                  <a:srgbClr val="2D75B6"/>
                </a:solidFill>
                <a:latin typeface="Calibri Light"/>
                <a:cs typeface="Calibri Light"/>
              </a:rPr>
              <a:t>planes</a:t>
            </a:r>
            <a:r>
              <a:rPr sz="1600" spc="120" dirty="0">
                <a:solidFill>
                  <a:srgbClr val="2D75B6"/>
                </a:solidFill>
                <a:latin typeface="Calibri Light"/>
                <a:cs typeface="Calibri Light"/>
              </a:rPr>
              <a:t> </a:t>
            </a:r>
            <a:r>
              <a:rPr sz="1600" spc="-25" dirty="0">
                <a:solidFill>
                  <a:srgbClr val="2D75B6"/>
                </a:solidFill>
                <a:latin typeface="Calibri Light"/>
                <a:cs typeface="Calibri Light"/>
              </a:rPr>
              <a:t>de </a:t>
            </a:r>
            <a:r>
              <a:rPr sz="1600" spc="-10" dirty="0">
                <a:solidFill>
                  <a:srgbClr val="2D75B6"/>
                </a:solidFill>
                <a:latin typeface="Calibri Light"/>
                <a:cs typeface="Calibri Light"/>
              </a:rPr>
              <a:t>acción.</a:t>
            </a:r>
            <a:endParaRPr sz="1600">
              <a:latin typeface="Calibri Light"/>
              <a:cs typeface="Calibri Light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131820" y="723900"/>
            <a:ext cx="5931535" cy="762000"/>
          </a:xfrm>
          <a:custGeom>
            <a:avLst/>
            <a:gdLst/>
            <a:ahLst/>
            <a:cxnLst/>
            <a:rect l="l" t="t" r="r" b="b"/>
            <a:pathLst>
              <a:path w="5931534" h="762000">
                <a:moveTo>
                  <a:pt x="0" y="127000"/>
                </a:moveTo>
                <a:lnTo>
                  <a:pt x="9985" y="77581"/>
                </a:lnTo>
                <a:lnTo>
                  <a:pt x="37211" y="37211"/>
                </a:lnTo>
                <a:lnTo>
                  <a:pt x="77581" y="9985"/>
                </a:lnTo>
                <a:lnTo>
                  <a:pt x="127000" y="0"/>
                </a:lnTo>
                <a:lnTo>
                  <a:pt x="5804408" y="0"/>
                </a:lnTo>
                <a:lnTo>
                  <a:pt x="5853826" y="9985"/>
                </a:lnTo>
                <a:lnTo>
                  <a:pt x="5894197" y="37211"/>
                </a:lnTo>
                <a:lnTo>
                  <a:pt x="5921422" y="77581"/>
                </a:lnTo>
                <a:lnTo>
                  <a:pt x="5931408" y="127000"/>
                </a:lnTo>
                <a:lnTo>
                  <a:pt x="5931408" y="635000"/>
                </a:lnTo>
                <a:lnTo>
                  <a:pt x="5921422" y="684418"/>
                </a:lnTo>
                <a:lnTo>
                  <a:pt x="5894197" y="724788"/>
                </a:lnTo>
                <a:lnTo>
                  <a:pt x="5853826" y="752014"/>
                </a:lnTo>
                <a:lnTo>
                  <a:pt x="5804408" y="762000"/>
                </a:lnTo>
                <a:lnTo>
                  <a:pt x="127000" y="762000"/>
                </a:lnTo>
                <a:lnTo>
                  <a:pt x="77581" y="752014"/>
                </a:lnTo>
                <a:lnTo>
                  <a:pt x="37211" y="724788"/>
                </a:lnTo>
                <a:lnTo>
                  <a:pt x="9985" y="684418"/>
                </a:lnTo>
                <a:lnTo>
                  <a:pt x="0" y="635000"/>
                </a:lnTo>
                <a:lnTo>
                  <a:pt x="0" y="127000"/>
                </a:lnTo>
                <a:close/>
              </a:path>
            </a:pathLst>
          </a:custGeom>
          <a:ln w="9144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247389" y="852881"/>
            <a:ext cx="5487670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dirty="0">
                <a:solidFill>
                  <a:srgbClr val="4471C4"/>
                </a:solidFill>
              </a:rPr>
              <a:t>RESUMEN</a:t>
            </a:r>
            <a:r>
              <a:rPr sz="2800" spc="-60" dirty="0">
                <a:solidFill>
                  <a:srgbClr val="4471C4"/>
                </a:solidFill>
              </a:rPr>
              <a:t> </a:t>
            </a:r>
            <a:r>
              <a:rPr sz="2800" dirty="0">
                <a:solidFill>
                  <a:srgbClr val="4471C4"/>
                </a:solidFill>
              </a:rPr>
              <a:t>DE</a:t>
            </a:r>
            <a:r>
              <a:rPr sz="2800" spc="-55" dirty="0">
                <a:solidFill>
                  <a:srgbClr val="4471C4"/>
                </a:solidFill>
              </a:rPr>
              <a:t> </a:t>
            </a:r>
            <a:r>
              <a:rPr sz="2800" spc="-45" dirty="0">
                <a:solidFill>
                  <a:srgbClr val="4471C4"/>
                </a:solidFill>
              </a:rPr>
              <a:t>RESULTADOS</a:t>
            </a:r>
            <a:r>
              <a:rPr sz="2800" spc="-60" dirty="0">
                <a:solidFill>
                  <a:srgbClr val="4471C4"/>
                </a:solidFill>
              </a:rPr>
              <a:t> </a:t>
            </a:r>
            <a:r>
              <a:rPr sz="2800" dirty="0">
                <a:solidFill>
                  <a:srgbClr val="4471C4"/>
                </a:solidFill>
              </a:rPr>
              <a:t>POA</a:t>
            </a:r>
            <a:r>
              <a:rPr sz="2800" spc="-55" dirty="0">
                <a:solidFill>
                  <a:srgbClr val="4471C4"/>
                </a:solidFill>
              </a:rPr>
              <a:t> </a:t>
            </a:r>
            <a:r>
              <a:rPr sz="2800" spc="-20" dirty="0">
                <a:solidFill>
                  <a:srgbClr val="4471C4"/>
                </a:solidFill>
              </a:rPr>
              <a:t>2024</a:t>
            </a:r>
            <a:endParaRPr sz="28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60496" y="2419934"/>
            <a:ext cx="564007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76200">
              <a:lnSpc>
                <a:spcPct val="100000"/>
              </a:lnSpc>
              <a:spcBef>
                <a:spcPts val="100"/>
              </a:spcBef>
            </a:pPr>
            <a:r>
              <a:rPr sz="3600" i="1" dirty="0">
                <a:latin typeface="Calibri"/>
                <a:cs typeface="Calibri"/>
              </a:rPr>
              <a:t>Resultados</a:t>
            </a:r>
            <a:r>
              <a:rPr sz="3600" i="1" spc="-75" dirty="0">
                <a:latin typeface="Calibri"/>
                <a:cs typeface="Calibri"/>
              </a:rPr>
              <a:t> </a:t>
            </a:r>
            <a:r>
              <a:rPr sz="3600" i="1" dirty="0">
                <a:latin typeface="Calibri"/>
                <a:cs typeface="Calibri"/>
              </a:rPr>
              <a:t>POA</a:t>
            </a:r>
            <a:r>
              <a:rPr sz="3600" i="1" spc="-75" dirty="0">
                <a:latin typeface="Calibri"/>
                <a:cs typeface="Calibri"/>
              </a:rPr>
              <a:t> </a:t>
            </a:r>
            <a:r>
              <a:rPr sz="3600" i="1" dirty="0">
                <a:latin typeface="Calibri"/>
                <a:cs typeface="Calibri"/>
              </a:rPr>
              <a:t>2024,</a:t>
            </a:r>
            <a:r>
              <a:rPr sz="3600" i="1" spc="-75" dirty="0">
                <a:latin typeface="Calibri"/>
                <a:cs typeface="Calibri"/>
              </a:rPr>
              <a:t> </a:t>
            </a:r>
            <a:r>
              <a:rPr sz="3600" i="1" spc="-10" dirty="0">
                <a:latin typeface="Calibri"/>
                <a:cs typeface="Calibri"/>
              </a:rPr>
              <a:t>cuarto </a:t>
            </a:r>
            <a:r>
              <a:rPr sz="3600" i="1" dirty="0">
                <a:latin typeface="Calibri"/>
                <a:cs typeface="Calibri"/>
              </a:rPr>
              <a:t>trimestre,</a:t>
            </a:r>
            <a:r>
              <a:rPr sz="3600" i="1" spc="-90" dirty="0">
                <a:latin typeface="Calibri"/>
                <a:cs typeface="Calibri"/>
              </a:rPr>
              <a:t> </a:t>
            </a:r>
            <a:r>
              <a:rPr sz="3600" i="1" dirty="0">
                <a:latin typeface="Calibri"/>
                <a:cs typeface="Calibri"/>
              </a:rPr>
              <a:t>por</a:t>
            </a:r>
            <a:r>
              <a:rPr sz="3600" i="1" spc="-25" dirty="0">
                <a:latin typeface="Calibri"/>
                <a:cs typeface="Calibri"/>
              </a:rPr>
              <a:t> </a:t>
            </a:r>
            <a:r>
              <a:rPr sz="3600" i="1" spc="-10" dirty="0">
                <a:latin typeface="Calibri"/>
                <a:cs typeface="Calibri"/>
              </a:rPr>
              <a:t>departamentos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345168" y="5242560"/>
            <a:ext cx="2523744" cy="1228344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13815">
              <a:lnSpc>
                <a:spcPct val="100000"/>
              </a:lnSpc>
              <a:spcBef>
                <a:spcPts val="100"/>
              </a:spcBef>
            </a:pPr>
            <a:r>
              <a:rPr dirty="0"/>
              <a:t>Dirección</a:t>
            </a:r>
            <a:r>
              <a:rPr spc="-75" dirty="0"/>
              <a:t> </a:t>
            </a:r>
            <a:r>
              <a:rPr dirty="0"/>
              <a:t>de</a:t>
            </a:r>
            <a:r>
              <a:rPr spc="-45" dirty="0"/>
              <a:t> </a:t>
            </a:r>
            <a:r>
              <a:rPr dirty="0"/>
              <a:t>Normas</a:t>
            </a:r>
            <a:r>
              <a:rPr spc="-35" dirty="0"/>
              <a:t> </a:t>
            </a:r>
            <a:r>
              <a:rPr dirty="0"/>
              <a:t>y</a:t>
            </a:r>
            <a:r>
              <a:rPr spc="-25" dirty="0"/>
              <a:t> </a:t>
            </a:r>
            <a:r>
              <a:rPr spc="-10" dirty="0"/>
              <a:t>Procedimientos</a:t>
            </a: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538605" y="754252"/>
          <a:ext cx="9377680" cy="43567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169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34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01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38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01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068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1770">
                <a:tc rowSpan="2">
                  <a:txBody>
                    <a:bodyPr/>
                    <a:lstStyle/>
                    <a:p>
                      <a:pPr marL="939800">
                        <a:lnSpc>
                          <a:spcPct val="100000"/>
                        </a:lnSpc>
                        <a:spcBef>
                          <a:spcPts val="76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Nombre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del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Indicador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65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Meta</a:t>
                      </a:r>
                      <a:r>
                        <a:rPr sz="1200" spc="-5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programada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T4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410"/>
                        </a:lnSpc>
                        <a:spcBef>
                          <a:spcPts val="5"/>
                        </a:spcBef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2024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475615" marR="135890" indent="-32956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Promedio</a:t>
                      </a:r>
                      <a:r>
                        <a:rPr sz="1200" spc="-6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ejecución trimestre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24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965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41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Octubre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1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Noviembre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41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Diciembre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753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DIGECOG-NP-002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 marR="64325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Cantidad</a:t>
                      </a:r>
                      <a:r>
                        <a:rPr sz="1200" spc="-3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Guía</a:t>
                      </a:r>
                      <a:r>
                        <a:rPr sz="1200" spc="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Indicadores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conforme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al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Compendio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Normativo,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2023.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spc="-50" dirty="0">
                          <a:latin typeface="Calibri Light"/>
                          <a:cs typeface="Calibri Light"/>
                        </a:rPr>
                        <a:t>1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spc="-50" dirty="0">
                          <a:latin typeface="Calibri Light"/>
                          <a:cs typeface="Calibri Light"/>
                        </a:rPr>
                        <a:t>1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</a:pPr>
                      <a:r>
                        <a:rPr sz="1200" b="1" spc="-20" dirty="0">
                          <a:latin typeface="Calibri"/>
                          <a:cs typeface="Calibri"/>
                        </a:rPr>
                        <a:t>100%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2329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NP-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003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 marR="5778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Cantidad</a:t>
                      </a:r>
                      <a:r>
                        <a:rPr sz="1200" spc="-5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técnicos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las</a:t>
                      </a:r>
                      <a:r>
                        <a:rPr sz="1200" spc="-4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áreas</a:t>
                      </a:r>
                      <a:r>
                        <a:rPr sz="1200" spc="-6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financieras,</a:t>
                      </a:r>
                      <a:r>
                        <a:rPr sz="1200" spc="-3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las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instituciones</a:t>
                      </a:r>
                      <a:r>
                        <a:rPr sz="1200" spc="5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del</a:t>
                      </a:r>
                      <a:r>
                        <a:rPr sz="1200" spc="-4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Sector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Público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No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Financiero,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insertados</a:t>
                      </a:r>
                      <a:r>
                        <a:rPr sz="1200" spc="1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en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el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programa</a:t>
                      </a:r>
                      <a:r>
                        <a:rPr sz="1200" spc="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implementación</a:t>
                      </a:r>
                      <a:r>
                        <a:rPr sz="1200" spc="-3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de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las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normativas</a:t>
                      </a:r>
                      <a:r>
                        <a:rPr sz="1200" spc="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contables.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364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364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</a:pPr>
                      <a:r>
                        <a:rPr sz="1200" b="1" spc="-20" dirty="0">
                          <a:latin typeface="Calibri"/>
                          <a:cs typeface="Calibri"/>
                        </a:rPr>
                        <a:t>100%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4041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NP-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004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 marR="142240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Porcentaje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técnicos,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las</a:t>
                      </a:r>
                      <a:r>
                        <a:rPr sz="1200" spc="-3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áreas</a:t>
                      </a:r>
                      <a:r>
                        <a:rPr sz="1200" spc="-5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sustantivas</a:t>
                      </a:r>
                      <a:r>
                        <a:rPr sz="1200" spc="1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de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la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DIGECOG,</a:t>
                      </a:r>
                      <a:r>
                        <a:rPr sz="1200" spc="-3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Insertados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en</a:t>
                      </a:r>
                      <a:r>
                        <a:rPr sz="1200" spc="229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el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Programa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de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Capacitación</a:t>
                      </a:r>
                      <a:r>
                        <a:rPr sz="1200" spc="3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Normativo.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25%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25%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spc="-20" dirty="0">
                          <a:latin typeface="Calibri"/>
                          <a:cs typeface="Calibri"/>
                        </a:rPr>
                        <a:t>100%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753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NP-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005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 marR="255904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Porcentaje</a:t>
                      </a:r>
                      <a:r>
                        <a:rPr sz="1200" spc="1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asistencias</a:t>
                      </a:r>
                      <a:r>
                        <a:rPr sz="1200" spc="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normativas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solicitadas,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atendidas</a:t>
                      </a:r>
                      <a:r>
                        <a:rPr sz="1200" spc="-4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satisfactoriamente.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Calibri Light"/>
                          <a:cs typeface="Calibri Light"/>
                        </a:rPr>
                        <a:t>100%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</a:pPr>
                      <a:r>
                        <a:rPr sz="1200" b="1" spc="-20" dirty="0">
                          <a:latin typeface="Calibri"/>
                          <a:cs typeface="Calibri"/>
                        </a:rPr>
                        <a:t>100%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41045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FIII-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DIGECOG-NP-006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9525" marR="15367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Cantidad</a:t>
                      </a:r>
                      <a:r>
                        <a:rPr sz="1200" spc="-3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Orientación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a</a:t>
                      </a:r>
                      <a:r>
                        <a:rPr sz="1200" spc="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centros</a:t>
                      </a:r>
                      <a:r>
                        <a:rPr sz="1200" spc="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educativos</a:t>
                      </a:r>
                      <a:r>
                        <a:rPr sz="1200" spc="-4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50" dirty="0">
                          <a:latin typeface="Calibri Light"/>
                          <a:cs typeface="Calibri Light"/>
                        </a:rPr>
                        <a:t>y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gremiales,</a:t>
                      </a:r>
                      <a:r>
                        <a:rPr sz="1200" spc="-3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en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materia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del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Sistema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Contabilidad Gubernamental.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50" dirty="0">
                          <a:latin typeface="Calibri Light"/>
                          <a:cs typeface="Calibri Light"/>
                        </a:rPr>
                        <a:t>2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50" dirty="0">
                          <a:latin typeface="Calibri Light"/>
                          <a:cs typeface="Calibri Light"/>
                        </a:rPr>
                        <a:t>2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25" dirty="0">
                          <a:latin typeface="Calibri Light"/>
                          <a:cs typeface="Calibri Light"/>
                        </a:rPr>
                        <a:t>N/A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spc="-20" dirty="0">
                          <a:latin typeface="Calibri"/>
                          <a:cs typeface="Calibri"/>
                        </a:rPr>
                        <a:t>100%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2755">
                <a:tc gridSpan="6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45"/>
                        </a:spcBef>
                      </a:pPr>
                      <a:r>
                        <a:rPr sz="1200" spc="-2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Total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de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indicadores</a:t>
                      </a:r>
                      <a:r>
                        <a:rPr sz="1200" spc="-2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medidos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T4:</a:t>
                      </a:r>
                      <a:r>
                        <a:rPr sz="1200" spc="5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50" dirty="0">
                          <a:solidFill>
                            <a:srgbClr val="FFFFFF"/>
                          </a:solidFill>
                          <a:latin typeface="Calibri Light"/>
                          <a:cs typeface="Calibri Light"/>
                        </a:rPr>
                        <a:t>5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327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5470652" y="5605678"/>
            <a:ext cx="16414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Calibri"/>
                <a:cs typeface="Calibri"/>
              </a:rPr>
              <a:t>Efectividad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Departamento</a:t>
            </a:r>
            <a:endParaRPr sz="1200">
              <a:latin typeface="Calibri"/>
              <a:cs typeface="Calibri"/>
            </a:endParaRPr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078223" y="5279135"/>
            <a:ext cx="1188720" cy="119176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3357</Words>
  <Application>Microsoft Office PowerPoint</Application>
  <PresentationFormat>Panorámica</PresentationFormat>
  <Paragraphs>1512</Paragraphs>
  <Slides>28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28</vt:i4>
      </vt:variant>
    </vt:vector>
  </HeadingPairs>
  <TitlesOfParts>
    <vt:vector size="34" baseType="lpstr">
      <vt:lpstr>Calibri</vt:lpstr>
      <vt:lpstr>Calibri Light</vt:lpstr>
      <vt:lpstr>Palatino Linotype</vt:lpstr>
      <vt:lpstr>Times New Roman</vt:lpstr>
      <vt:lpstr>Wingdings</vt:lpstr>
      <vt:lpstr>Office Theme</vt:lpstr>
      <vt:lpstr>Presentación de PowerPoint</vt:lpstr>
      <vt:lpstr>Resultados POA 2024, Cuarto trimestre</vt:lpstr>
      <vt:lpstr>Efectividad POA Cuarto trimestre 2024</vt:lpstr>
      <vt:lpstr>Efectividad POA Cuarto trimestre 2024</vt:lpstr>
      <vt:lpstr>Efectividad POA 2024, por departamentos</vt:lpstr>
      <vt:lpstr>Efectividad POA Cuarto trimestre 2024 (actividades transversales)</vt:lpstr>
      <vt:lpstr>RESUMEN DE RESULTADOS POA 2024</vt:lpstr>
      <vt:lpstr>Resultados POA 2024, cuarto trimestre, por departamentos</vt:lpstr>
      <vt:lpstr>Dirección de Normas y Procedimientos</vt:lpstr>
      <vt:lpstr>Dirección de Procesamiento Contable y Estados Financieros</vt:lpstr>
      <vt:lpstr>Dirección de Procesamiento Contable y Estados Financieros</vt:lpstr>
      <vt:lpstr>Dirección de Análisis de la Información Financiera</vt:lpstr>
      <vt:lpstr>Departamento de Recursos Humanos</vt:lpstr>
      <vt:lpstr>Departamento de Recursos Humanos</vt:lpstr>
      <vt:lpstr>Departamento de Recursos Humanos</vt:lpstr>
      <vt:lpstr>Departamento de Planificación y Desarrollo</vt:lpstr>
      <vt:lpstr>Departamento de Planificación y Desarrollo</vt:lpstr>
      <vt:lpstr>Departamento Administrativo Financiero</vt:lpstr>
      <vt:lpstr>Departamento Administrativo Financiero</vt:lpstr>
      <vt:lpstr>Departamento de Tecnologías de la Información y Comunicación</vt:lpstr>
      <vt:lpstr>Departamento de Tecnologías de la Información y Comunicación</vt:lpstr>
      <vt:lpstr>Departamento Jurídico</vt:lpstr>
      <vt:lpstr>Departamento Jurídico</vt:lpstr>
      <vt:lpstr>Departamento de Comunicación</vt:lpstr>
      <vt:lpstr>Oficina de Libre Acceso a la Información</vt:lpstr>
      <vt:lpstr>Oficina de Libre Acceso a la Información</vt:lpstr>
      <vt:lpstr>Consideraciones finales</vt:lpstr>
      <vt:lpstr>Efectividad POA T4 2024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cp:lastModifiedBy>Wilton Lopez</cp:lastModifiedBy>
  <cp:revision>2</cp:revision>
  <dcterms:created xsi:type="dcterms:W3CDTF">2025-02-06T18:38:10Z</dcterms:created>
  <dcterms:modified xsi:type="dcterms:W3CDTF">2025-02-06T19:44:05Z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2025-02-06T00:00:00Z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2025-02-06T00:00:00Z</vt:filetime>
  </property>
  <property fmtid="{D5CDD505-2E9C-101B-9397-08002B2CF9AE}" pid="5" name="Producer">
    <vt:lpwstr>www.ilovepdf.com</vt:lpwstr>
  </property>
</Properties>
</file>