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6" r:id="rId5"/>
  </p:sldIdLst>
  <p:sldSz cx="12192000" cy="6858000"/>
  <p:notesSz cx="6797675" cy="9928225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9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1/2/2023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190070" y="2622803"/>
            <a:ext cx="8808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Anual, </a:t>
            </a:r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monitoreo cuarto trimestre y cierre 2022</a:t>
            </a:r>
          </a:p>
          <a:p>
            <a:pPr algn="ctr"/>
            <a:r>
              <a:rPr lang="es-MX" b="1" dirty="0">
                <a:solidFill>
                  <a:srgbClr val="0070C0"/>
                </a:solidFill>
              </a:rPr>
              <a:t>RDC-PD-023</a:t>
            </a:r>
            <a:endParaRPr lang="es-DO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00" y="4515815"/>
            <a:ext cx="4230255" cy="206173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190070" y="2193385"/>
            <a:ext cx="79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Dirección General de Contabilidad Gubernamental</a:t>
            </a:r>
            <a:endParaRPr lang="es-DO" sz="2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51" y="146162"/>
            <a:ext cx="1685107" cy="759329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2785929" y="146162"/>
            <a:ext cx="5859681" cy="573706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800" dirty="0"/>
              <a:t>EFECTIVIDAD POA 2022</a:t>
            </a:r>
            <a:endParaRPr lang="es-DO" sz="28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CEDF8D27-8F75-47A9-98FB-1BE234DB8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14625"/>
              </p:ext>
            </p:extLst>
          </p:nvPr>
        </p:nvGraphicFramePr>
        <p:xfrm>
          <a:off x="932330" y="1219200"/>
          <a:ext cx="10185400" cy="3596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143210531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93513476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2449048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922365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6231121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38413922"/>
                    </a:ext>
                  </a:extLst>
                </a:gridCol>
                <a:gridCol w="3492500">
                  <a:extLst>
                    <a:ext uri="{9D8B030D-6E8A-4147-A177-3AD203B41FA5}">
                      <a16:colId xmlns:a16="http://schemas.microsoft.com/office/drawing/2014/main" val="25304386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T1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T2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T3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T4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anual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Causas de desviación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10219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effectLst/>
                        </a:rPr>
                        <a:t> </a:t>
                      </a:r>
                      <a:endParaRPr lang="es-D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435567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98%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u="none" strike="noStrike" dirty="0">
                          <a:effectLst/>
                        </a:rPr>
                        <a:t>Pendiente:</a:t>
                      </a:r>
                      <a:br>
                        <a:rPr lang="es-ES" sz="1100" u="none" strike="noStrike" dirty="0">
                          <a:effectLst/>
                        </a:rPr>
                      </a:br>
                      <a:r>
                        <a:rPr lang="es-ES" sz="1100" u="none" strike="noStrike" dirty="0">
                          <a:effectLst/>
                        </a:rPr>
                        <a:t>Tercer trimestre: Completar el Plan de Acción referente al indicador de Unidades ejecutoras del gobierno central con sus saldos contables saneados.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346119"/>
                  </a:ext>
                </a:extLst>
              </a:tr>
              <a:tr h="50736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effectLst/>
                        </a:rPr>
                        <a:t> 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745922"/>
                  </a:ext>
                </a:extLst>
              </a:tr>
              <a:tr h="50736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>
                          <a:effectLst/>
                        </a:rPr>
                        <a:t>Departamento de Recursos Humanos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effectLst/>
                        </a:rPr>
                        <a:t> 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067228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u="none" strike="noStrike">
                          <a:effectLst/>
                        </a:rPr>
                        <a:t>100%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99%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u="none" strike="noStrike" dirty="0">
                          <a:effectLst/>
                        </a:rPr>
                        <a:t>Pendiente:</a:t>
                      </a:r>
                      <a:br>
                        <a:rPr lang="es-ES" sz="1100" u="none" strike="noStrike" dirty="0">
                          <a:effectLst/>
                        </a:rPr>
                      </a:br>
                      <a:r>
                        <a:rPr lang="es-ES" sz="1100" u="none" strike="noStrike" dirty="0">
                          <a:effectLst/>
                        </a:rPr>
                        <a:t>Cuarto trimestre: Levantar y definir los servicios para la formulación de una nueva versión de la Carta Compromiso al Ciudadano.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598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322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51" y="146162"/>
            <a:ext cx="1685107" cy="759329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2785929" y="146162"/>
            <a:ext cx="5859681" cy="573706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800" dirty="0"/>
              <a:t>EFECTIVIDAD POA 2022</a:t>
            </a:r>
            <a:endParaRPr lang="es-DO" sz="28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CEDF8D27-8F75-47A9-98FB-1BE234DB8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911524"/>
              </p:ext>
            </p:extLst>
          </p:nvPr>
        </p:nvGraphicFramePr>
        <p:xfrm>
          <a:off x="932330" y="1219200"/>
          <a:ext cx="10185400" cy="4448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143210531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93513476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2449048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922365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6231121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38413922"/>
                    </a:ext>
                  </a:extLst>
                </a:gridCol>
                <a:gridCol w="3492500">
                  <a:extLst>
                    <a:ext uri="{9D8B030D-6E8A-4147-A177-3AD203B41FA5}">
                      <a16:colId xmlns:a16="http://schemas.microsoft.com/office/drawing/2014/main" val="25304386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T1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T2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T3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T4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Efectividad anual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Causas de desviación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10219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Pendiente:</a:t>
                      </a: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Cuarto trimestre: </a:t>
                      </a: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Ejecución de indicador de las áreas reorganizadas en el proceso de modificación de la estructura o ampliación de los departamentos.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43556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747918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Pendiente:</a:t>
                      </a:r>
                      <a:b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Segundo trimestre: </a:t>
                      </a: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Campaña publicitaria sobre identidad corporativa y Desarrollar programa de responsabilidad social.</a:t>
                      </a:r>
                      <a:b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346119"/>
                  </a:ext>
                </a:extLst>
              </a:tr>
              <a:tr h="50736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745922"/>
                  </a:ext>
                </a:extLst>
              </a:tr>
              <a:tr h="50736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Pendiente:</a:t>
                      </a:r>
                      <a:b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Primer y Segundo trimestre:</a:t>
                      </a: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 fueron cumplidos al 100% los requerimientos para el indicador del índice de transparencia.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067228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institucional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598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30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51" y="146162"/>
            <a:ext cx="1685107" cy="759329"/>
          </a:xfrm>
          <a:prstGeom prst="rect">
            <a:avLst/>
          </a:prstGeom>
        </p:spPr>
      </p:pic>
      <p:pic>
        <p:nvPicPr>
          <p:cNvPr id="5" name="Gráfico 4" descr="Gráfico de barras con tendencia alcista">
            <a:extLst>
              <a:ext uri="{FF2B5EF4-FFF2-40B4-BE49-F238E27FC236}">
                <a16:creationId xmlns:a16="http://schemas.microsoft.com/office/drawing/2014/main" id="{E5AE37D4-6BAB-4024-B977-695B41FE0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62151" y="1994647"/>
            <a:ext cx="2142565" cy="214256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8BDB519C-D4F0-4325-BF13-7F933F98ECFA}"/>
              </a:ext>
            </a:extLst>
          </p:cNvPr>
          <p:cNvSpPr txBox="1"/>
          <p:nvPr/>
        </p:nvSpPr>
        <p:spPr>
          <a:xfrm>
            <a:off x="3004716" y="1684139"/>
            <a:ext cx="8122024" cy="4507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Durante el año 2022,  la </a:t>
            </a:r>
            <a:r>
              <a:rPr lang="es-ES" b="1" dirty="0" err="1">
                <a:solidFill>
                  <a:schemeClr val="accent1">
                    <a:lumMod val="75000"/>
                  </a:schemeClr>
                </a:solidFill>
              </a:rPr>
              <a:t>Digecog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 presenta resultados satisfactorios en la ejecución todas las acciones definidas en el POA, presentando un cumplimiento general de 99.74% de efectividad institucional</a:t>
            </a: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</a:rPr>
              <a:t>De los 10 departamentos y/o direcciones que componen la institución todos lograron resultados de efectividad individual entre 99% y 100%.</a:t>
            </a:r>
          </a:p>
          <a:p>
            <a:pPr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</a:rPr>
              <a:t>Cuatro (04) áreas quedaron con actividades pendiente de ejecución en los diferentes trimestres,  se estarán desarrollando planes de mejora para la ejecución y cumplimiento en los casos que apliquen demás, esas acciones estarán incluidas en el Plan Operativo Anual 2023.</a:t>
            </a:r>
          </a:p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" name="Picture 2" descr="Chat de la barra de crecimiento del año 2022. ilustración 3d | Foto Premium">
            <a:extLst>
              <a:ext uri="{FF2B5EF4-FFF2-40B4-BE49-F238E27FC236}">
                <a16:creationId xmlns:a16="http://schemas.microsoft.com/office/drawing/2014/main" id="{DB573A37-FBE8-41A4-8BD0-DDD27910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89516">
            <a:off x="1077783" y="4373158"/>
            <a:ext cx="2019282" cy="138592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ectángulo redondeado 1">
            <a:extLst>
              <a:ext uri="{FF2B5EF4-FFF2-40B4-BE49-F238E27FC236}">
                <a16:creationId xmlns:a16="http://schemas.microsoft.com/office/drawing/2014/main" id="{F880D237-02CA-451F-BBFB-A440E9EC1875}"/>
              </a:ext>
            </a:extLst>
          </p:cNvPr>
          <p:cNvSpPr/>
          <p:nvPr/>
        </p:nvSpPr>
        <p:spPr>
          <a:xfrm>
            <a:off x="3177582" y="470025"/>
            <a:ext cx="5187662" cy="759329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r>
              <a:rPr lang="en-US" sz="2800" b="1" dirty="0"/>
              <a:t>RESUMEN DE RESULTADOS 2022 </a:t>
            </a:r>
          </a:p>
        </p:txBody>
      </p:sp>
    </p:spTree>
    <p:extLst>
      <p:ext uri="{BB962C8B-B14F-4D97-AF65-F5344CB8AC3E}">
        <p14:creationId xmlns:p14="http://schemas.microsoft.com/office/powerpoint/2010/main" val="16375857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433</Words>
  <Application>Microsoft Office PowerPoint</Application>
  <PresentationFormat>Panorámica</PresentationFormat>
  <Paragraphs>106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Miguel Carvajal Crisostomo</cp:lastModifiedBy>
  <cp:revision>163</cp:revision>
  <cp:lastPrinted>2022-01-27T19:30:49Z</cp:lastPrinted>
  <dcterms:created xsi:type="dcterms:W3CDTF">2021-12-21T13:29:34Z</dcterms:created>
  <dcterms:modified xsi:type="dcterms:W3CDTF">2023-02-01T15:09:09Z</dcterms:modified>
</cp:coreProperties>
</file>