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1" r:id="rId7"/>
  </p:sldIdLst>
  <p:sldSz cx="12192000" cy="6858000"/>
  <p:notesSz cx="6888163" cy="100203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vm-fs00\PLANIFICACION\MONITOREO\Referencias%202022\MONITOREOS%202022\Data%20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'T4'!$H$47</c:f>
              <c:strCache>
                <c:ptCount val="1"/>
                <c:pt idx="0">
                  <c:v>Efectividad T1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'T4'!$C$48:$C$57</c:f>
              <c:strCache>
                <c:ptCount val="10"/>
                <c:pt idx="0">
                  <c:v>NP</c:v>
                </c:pt>
                <c:pt idx="1">
                  <c:v>PC</c:v>
                </c:pt>
                <c:pt idx="2">
                  <c:v>AF</c:v>
                </c:pt>
                <c:pt idx="3">
                  <c:v>RH</c:v>
                </c:pt>
                <c:pt idx="4">
                  <c:v>PD</c:v>
                </c:pt>
                <c:pt idx="5">
                  <c:v>AF</c:v>
                </c:pt>
                <c:pt idx="6">
                  <c:v>TI</c:v>
                </c:pt>
                <c:pt idx="7">
                  <c:v>DC</c:v>
                </c:pt>
                <c:pt idx="8">
                  <c:v>DJ</c:v>
                </c:pt>
                <c:pt idx="9">
                  <c:v>OAI</c:v>
                </c:pt>
              </c:strCache>
            </c:strRef>
          </c:cat>
          <c:val>
            <c:numRef>
              <c:f>'T4'!$H$48:$H$57</c:f>
              <c:numCache>
                <c:formatCode>0%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0.99429999999999996</c:v>
                </c:pt>
                <c:pt idx="5">
                  <c:v>0.99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73-4E09-AA67-F22B08EC3A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70042832"/>
        <c:axId val="1634319840"/>
      </c:barChart>
      <c:catAx>
        <c:axId val="1070042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DO"/>
          </a:p>
        </c:txPr>
        <c:crossAx val="1634319840"/>
        <c:crosses val="autoZero"/>
        <c:auto val="1"/>
        <c:lblAlgn val="ctr"/>
        <c:lblOffset val="100"/>
        <c:noMultiLvlLbl val="0"/>
      </c:catAx>
      <c:valAx>
        <c:axId val="1634319840"/>
        <c:scaling>
          <c:orientation val="minMax"/>
          <c:min val="0.1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DO"/>
          </a:p>
        </c:txPr>
        <c:crossAx val="1070042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D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3207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4264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0437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2542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5669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53485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4196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5358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9809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738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8445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8FA29-EF15-4BB6-B30A-14DABDA62A88}" type="datetimeFigureOut">
              <a:rPr lang="es-DO" smtClean="0"/>
              <a:t>19/1/2023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4624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954893" y="2461367"/>
            <a:ext cx="84623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0070C0"/>
                </a:solidFill>
              </a:rPr>
              <a:t>PLAN OPERATIVO ANUAL 2022, Monitoreo Cuarto Trimestre</a:t>
            </a:r>
          </a:p>
          <a:p>
            <a:pPr algn="ctr"/>
            <a:r>
              <a:rPr lang="es-DO" sz="2400" b="1" dirty="0"/>
              <a:t>RDC-PD-023</a:t>
            </a:r>
            <a:endParaRPr lang="en-US" sz="2400" b="1" dirty="0"/>
          </a:p>
          <a:p>
            <a:pPr algn="ctr"/>
            <a:r>
              <a:rPr lang="es-MX" sz="4800" b="1" dirty="0">
                <a:solidFill>
                  <a:srgbClr val="0070C0"/>
                </a:solidFill>
              </a:rPr>
              <a:t> </a:t>
            </a:r>
            <a:r>
              <a:rPr lang="es-ES" sz="4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s-DO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069" y="447638"/>
            <a:ext cx="6156004" cy="152894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4582" y="4515815"/>
            <a:ext cx="4230255" cy="206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274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4408" y="5760990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Cuarto trimestre 2022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0A756903-D082-4EA4-99F4-116849D5D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718367"/>
              </p:ext>
            </p:extLst>
          </p:nvPr>
        </p:nvGraphicFramePr>
        <p:xfrm>
          <a:off x="2348303" y="1420842"/>
          <a:ext cx="8132954" cy="3656938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2919369">
                  <a:extLst>
                    <a:ext uri="{9D8B030D-6E8A-4147-A177-3AD203B41FA5}">
                      <a16:colId xmlns:a16="http://schemas.microsoft.com/office/drawing/2014/main" val="3055589955"/>
                    </a:ext>
                  </a:extLst>
                </a:gridCol>
                <a:gridCol w="1304144">
                  <a:extLst>
                    <a:ext uri="{9D8B030D-6E8A-4147-A177-3AD203B41FA5}">
                      <a16:colId xmlns:a16="http://schemas.microsoft.com/office/drawing/2014/main" val="2679889954"/>
                    </a:ext>
                  </a:extLst>
                </a:gridCol>
                <a:gridCol w="997610">
                  <a:extLst>
                    <a:ext uri="{9D8B030D-6E8A-4147-A177-3AD203B41FA5}">
                      <a16:colId xmlns:a16="http://schemas.microsoft.com/office/drawing/2014/main" val="1635421959"/>
                    </a:ext>
                  </a:extLst>
                </a:gridCol>
                <a:gridCol w="1330417">
                  <a:extLst>
                    <a:ext uri="{9D8B030D-6E8A-4147-A177-3AD203B41FA5}">
                      <a16:colId xmlns:a16="http://schemas.microsoft.com/office/drawing/2014/main" val="4195498401"/>
                    </a:ext>
                  </a:extLst>
                </a:gridCol>
                <a:gridCol w="1581414">
                  <a:extLst>
                    <a:ext uri="{9D8B030D-6E8A-4147-A177-3AD203B41FA5}">
                      <a16:colId xmlns:a16="http://schemas.microsoft.com/office/drawing/2014/main" val="240973117"/>
                    </a:ext>
                  </a:extLst>
                </a:gridCol>
              </a:tblGrid>
              <a:tr h="48141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D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Monitoreo T4</a:t>
                      </a:r>
                      <a:endParaRPr lang="es-D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428213"/>
                  </a:ext>
                </a:extLst>
              </a:tr>
              <a:tr h="653968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actividades.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T4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255280"/>
                  </a:ext>
                </a:extLst>
              </a:tr>
              <a:tr h="49568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Normas y Procedimientos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407473"/>
                  </a:ext>
                </a:extLst>
              </a:tr>
              <a:tr h="55296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Procesamientos Contables y Estados Financieros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638609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Análisis de la Información Financiera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78517"/>
                  </a:ext>
                </a:extLst>
              </a:tr>
              <a:tr h="49138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Recursos Humanos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355886"/>
                  </a:ext>
                </a:extLst>
              </a:tr>
              <a:tr h="49256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Planificación y Desarrollo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39.43%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99. 43%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35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46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22" y="562830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Cuarto trimestre 2022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8E1DC1EE-0E35-403F-A036-E21A54963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375159"/>
              </p:ext>
            </p:extLst>
          </p:nvPr>
        </p:nvGraphicFramePr>
        <p:xfrm>
          <a:off x="1560721" y="1350256"/>
          <a:ext cx="9270059" cy="3653068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327539">
                  <a:extLst>
                    <a:ext uri="{9D8B030D-6E8A-4147-A177-3AD203B41FA5}">
                      <a16:colId xmlns:a16="http://schemas.microsoft.com/office/drawing/2014/main" val="3896740140"/>
                    </a:ext>
                  </a:extLst>
                </a:gridCol>
                <a:gridCol w="1486483">
                  <a:extLst>
                    <a:ext uri="{9D8B030D-6E8A-4147-A177-3AD203B41FA5}">
                      <a16:colId xmlns:a16="http://schemas.microsoft.com/office/drawing/2014/main" val="728769990"/>
                    </a:ext>
                  </a:extLst>
                </a:gridCol>
                <a:gridCol w="1137090">
                  <a:extLst>
                    <a:ext uri="{9D8B030D-6E8A-4147-A177-3AD203B41FA5}">
                      <a16:colId xmlns:a16="http://schemas.microsoft.com/office/drawing/2014/main" val="3348106752"/>
                    </a:ext>
                  </a:extLst>
                </a:gridCol>
                <a:gridCol w="1516428">
                  <a:extLst>
                    <a:ext uri="{9D8B030D-6E8A-4147-A177-3AD203B41FA5}">
                      <a16:colId xmlns:a16="http://schemas.microsoft.com/office/drawing/2014/main" val="2475806904"/>
                    </a:ext>
                  </a:extLst>
                </a:gridCol>
                <a:gridCol w="1802519">
                  <a:extLst>
                    <a:ext uri="{9D8B030D-6E8A-4147-A177-3AD203B41FA5}">
                      <a16:colId xmlns:a16="http://schemas.microsoft.com/office/drawing/2014/main" val="712417136"/>
                    </a:ext>
                  </a:extLst>
                </a:gridCol>
              </a:tblGrid>
              <a:tr h="858840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actividades.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T1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09975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Administrativo y Financiero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59%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99%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69706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Tecnología de la Información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22648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Comunicaciones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87512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Jurídico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404943"/>
                  </a:ext>
                </a:extLst>
              </a:tr>
              <a:tr h="32327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Oficina de Acceso a la Información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39%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99%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316132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institucional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effectLst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effectLst/>
                        </a:rPr>
                        <a:t>39%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effectLst/>
                        </a:rPr>
                        <a:t>99%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0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892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22" y="562830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032877" y="322987"/>
            <a:ext cx="6832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Cuarto trimestre 2022 (actividades transversales)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C3062E73-C6EF-4F71-B8C3-A9DDFD538B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343163"/>
              </p:ext>
            </p:extLst>
          </p:nvPr>
        </p:nvGraphicFramePr>
        <p:xfrm>
          <a:off x="1636220" y="1104705"/>
          <a:ext cx="9119062" cy="4703830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393706">
                  <a:extLst>
                    <a:ext uri="{9D8B030D-6E8A-4147-A177-3AD203B41FA5}">
                      <a16:colId xmlns:a16="http://schemas.microsoft.com/office/drawing/2014/main" val="3896740140"/>
                    </a:ext>
                  </a:extLst>
                </a:gridCol>
                <a:gridCol w="1348758">
                  <a:extLst>
                    <a:ext uri="{9D8B030D-6E8A-4147-A177-3AD203B41FA5}">
                      <a16:colId xmlns:a16="http://schemas.microsoft.com/office/drawing/2014/main" val="728769990"/>
                    </a:ext>
                  </a:extLst>
                </a:gridCol>
                <a:gridCol w="1228711">
                  <a:extLst>
                    <a:ext uri="{9D8B030D-6E8A-4147-A177-3AD203B41FA5}">
                      <a16:colId xmlns:a16="http://schemas.microsoft.com/office/drawing/2014/main" val="3348106752"/>
                    </a:ext>
                  </a:extLst>
                </a:gridCol>
                <a:gridCol w="1199043">
                  <a:extLst>
                    <a:ext uri="{9D8B030D-6E8A-4147-A177-3AD203B41FA5}">
                      <a16:colId xmlns:a16="http://schemas.microsoft.com/office/drawing/2014/main" val="2475806904"/>
                    </a:ext>
                  </a:extLst>
                </a:gridCol>
                <a:gridCol w="1948844">
                  <a:extLst>
                    <a:ext uri="{9D8B030D-6E8A-4147-A177-3AD203B41FA5}">
                      <a16:colId xmlns:a16="http://schemas.microsoft.com/office/drawing/2014/main" val="712417136"/>
                    </a:ext>
                  </a:extLst>
                </a:gridCol>
              </a:tblGrid>
              <a:tr h="609582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  <a:b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realizadas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Actividades en proceso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Actividades sin realizar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Efectividad POA transversal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09975"/>
                  </a:ext>
                </a:extLst>
              </a:tr>
              <a:tr h="38186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Normas y Procedimientos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679456"/>
                  </a:ext>
                </a:extLst>
              </a:tr>
              <a:tr h="51710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Procesamientos Contables y Estados Financieros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32274"/>
                  </a:ext>
                </a:extLst>
              </a:tr>
              <a:tr h="38981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Análisis de la Información Financiera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354467"/>
                  </a:ext>
                </a:extLst>
              </a:tr>
              <a:tr h="373908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Recursos Humanos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964092"/>
                  </a:ext>
                </a:extLst>
              </a:tr>
              <a:tr h="45189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Planificación y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580045"/>
                  </a:ext>
                </a:extLst>
              </a:tr>
              <a:tr h="32617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y Financiero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17391"/>
                  </a:ext>
                </a:extLst>
              </a:tr>
              <a:tr h="25457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Tecnología de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718483"/>
                  </a:ext>
                </a:extLst>
              </a:tr>
              <a:tr h="30230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Comunicaciones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591531"/>
                  </a:ext>
                </a:extLst>
              </a:tr>
              <a:tr h="214798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Jurídico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785273"/>
                  </a:ext>
                </a:extLst>
              </a:tr>
              <a:tr h="2784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Oficina de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121118"/>
                  </a:ext>
                </a:extLst>
              </a:tr>
              <a:tr h="23070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Cantidad de actividades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231511"/>
                  </a:ext>
                </a:extLst>
              </a:tr>
              <a:tr h="37264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Efectividad POA transversal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0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335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255" y="5170128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621978" y="892322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 2022, </a:t>
            </a:r>
          </a:p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por departamentos cuarto trimestre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FD284849-E15C-4547-8214-BEB17EF562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9740019"/>
              </p:ext>
            </p:extLst>
          </p:nvPr>
        </p:nvGraphicFramePr>
        <p:xfrm>
          <a:off x="2930241" y="1869268"/>
          <a:ext cx="6542014" cy="3265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58227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255" y="5170128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171510" y="934335"/>
            <a:ext cx="5335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 2022.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096000" y="3743660"/>
            <a:ext cx="446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Tercer trimestre 2022</a:t>
            </a:r>
            <a:endParaRPr lang="es-DO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292988" y="4893819"/>
            <a:ext cx="32147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Elaborado por:</a:t>
            </a:r>
          </a:p>
          <a:p>
            <a:pPr algn="ctr"/>
            <a:endParaRPr lang="es-ES" sz="1200" dirty="0"/>
          </a:p>
          <a:p>
            <a:pPr algn="ctr"/>
            <a:endParaRPr lang="es-DO" sz="1200" dirty="0"/>
          </a:p>
          <a:p>
            <a:pPr algn="ctr"/>
            <a:r>
              <a:rPr lang="es-ES" sz="1200" dirty="0"/>
              <a:t>Alexandra Merán</a:t>
            </a:r>
          </a:p>
          <a:p>
            <a:pPr algn="ctr"/>
            <a:r>
              <a:rPr lang="es-ES" sz="1000" dirty="0"/>
              <a:t>Enc. Div. de Monitoreo de Programas, Planes y Proyectos.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1B06BBC-50D2-41E8-9758-52F10F8E53C8}"/>
              </a:ext>
            </a:extLst>
          </p:cNvPr>
          <p:cNvSpPr txBox="1"/>
          <p:nvPr/>
        </p:nvSpPr>
        <p:spPr>
          <a:xfrm>
            <a:off x="6476819" y="4893819"/>
            <a:ext cx="342219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Aprobado por:</a:t>
            </a:r>
          </a:p>
          <a:p>
            <a:pPr algn="ctr"/>
            <a:endParaRPr lang="es-ES" sz="1200" dirty="0"/>
          </a:p>
          <a:p>
            <a:pPr algn="ctr"/>
            <a:endParaRPr lang="es-DO" sz="1200" dirty="0"/>
          </a:p>
          <a:p>
            <a:pPr algn="ctr"/>
            <a:r>
              <a:rPr lang="es-ES" sz="1200" dirty="0"/>
              <a:t>Atahualpa Ortiz</a:t>
            </a:r>
          </a:p>
          <a:p>
            <a:pPr algn="ctr"/>
            <a:r>
              <a:rPr lang="es-ES" sz="1000" dirty="0"/>
              <a:t>Enc. Dpto. de Planificación y Desarrollo.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BDBD06E-1AC6-42E1-BA0D-4E894169F3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672309"/>
            <a:ext cx="2226362" cy="1994046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07AB318F-D22D-452D-96D1-91E1CA4E32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5739" y="1800260"/>
            <a:ext cx="2259265" cy="1994046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E17DDA01-BB7F-4DC0-8EBB-E496891B9782}"/>
              </a:ext>
            </a:extLst>
          </p:cNvPr>
          <p:cNvSpPr txBox="1"/>
          <p:nvPr/>
        </p:nvSpPr>
        <p:spPr>
          <a:xfrm>
            <a:off x="3595566" y="3768336"/>
            <a:ext cx="446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Segundo trimestre 2022</a:t>
            </a:r>
            <a:endParaRPr lang="es-DO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18EA4A0B-E20D-4188-94B3-777079BBEB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5391" y="1751336"/>
            <a:ext cx="2412638" cy="1965665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3676B0A7-8BB0-4047-9DF2-814D9A239DE1}"/>
              </a:ext>
            </a:extLst>
          </p:cNvPr>
          <p:cNvSpPr txBox="1"/>
          <p:nvPr/>
        </p:nvSpPr>
        <p:spPr>
          <a:xfrm>
            <a:off x="1053854" y="3769827"/>
            <a:ext cx="446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Primer trimestre 2022</a:t>
            </a:r>
            <a:endParaRPr lang="es-DO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625B715-4DA2-48A6-91D5-7B9574354F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30271" y="1672309"/>
            <a:ext cx="2343150" cy="1895475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39574E72-8F6A-4550-8E67-750B7B26C984}"/>
              </a:ext>
            </a:extLst>
          </p:cNvPr>
          <p:cNvSpPr txBox="1"/>
          <p:nvPr/>
        </p:nvSpPr>
        <p:spPr>
          <a:xfrm>
            <a:off x="8322362" y="3760486"/>
            <a:ext cx="446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cuarto trimestre 2022</a:t>
            </a:r>
            <a:endParaRPr lang="es-DO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6278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2076</TotalTime>
  <Words>399</Words>
  <Application>Microsoft Office PowerPoint</Application>
  <PresentationFormat>Panorámica</PresentationFormat>
  <Paragraphs>160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 Pimentel Castillo</dc:creator>
  <cp:lastModifiedBy>Miguel Carvajal Crisostomo</cp:lastModifiedBy>
  <cp:revision>84</cp:revision>
  <cp:lastPrinted>2023-01-19T18:09:17Z</cp:lastPrinted>
  <dcterms:created xsi:type="dcterms:W3CDTF">2021-12-21T13:29:34Z</dcterms:created>
  <dcterms:modified xsi:type="dcterms:W3CDTF">2023-01-19T19:25:27Z</dcterms:modified>
</cp:coreProperties>
</file>