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1" r:id="rId7"/>
  </p:sldIdLst>
  <p:sldSz cx="12192000" cy="6858000"/>
  <p:notesSz cx="6888163" cy="100203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vr-vm-fs00\PLANIFICACION\MONITOREO\MONITOREOS%202022\Data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D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'T3'!$C$48:$C$57</c:f>
              <c:strCache>
                <c:ptCount val="10"/>
                <c:pt idx="0">
                  <c:v>NP</c:v>
                </c:pt>
                <c:pt idx="1">
                  <c:v>PC</c:v>
                </c:pt>
                <c:pt idx="2">
                  <c:v>AF</c:v>
                </c:pt>
                <c:pt idx="3">
                  <c:v>RH</c:v>
                </c:pt>
                <c:pt idx="4">
                  <c:v>PD</c:v>
                </c:pt>
                <c:pt idx="5">
                  <c:v>AF</c:v>
                </c:pt>
                <c:pt idx="6">
                  <c:v>TI</c:v>
                </c:pt>
                <c:pt idx="7">
                  <c:v>DC</c:v>
                </c:pt>
                <c:pt idx="8">
                  <c:v>DJ</c:v>
                </c:pt>
                <c:pt idx="9">
                  <c:v>OAI</c:v>
                </c:pt>
              </c:strCache>
            </c:strRef>
          </c:cat>
          <c:val>
            <c:numRef>
              <c:f>'T3'!$H$48:$H$57</c:f>
              <c:numCache>
                <c:formatCode>0%</c:formatCode>
                <c:ptCount val="10"/>
                <c:pt idx="0">
                  <c:v>1</c:v>
                </c:pt>
                <c:pt idx="1">
                  <c:v>0.98180000000000001</c:v>
                </c:pt>
                <c:pt idx="2">
                  <c:v>1</c:v>
                </c:pt>
                <c:pt idx="3">
                  <c:v>1</c:v>
                </c:pt>
                <c:pt idx="4">
                  <c:v>0.98669999999999991</c:v>
                </c:pt>
                <c:pt idx="5">
                  <c:v>1</c:v>
                </c:pt>
                <c:pt idx="6">
                  <c:v>1</c:v>
                </c:pt>
                <c:pt idx="7">
                  <c:v>0.98499999999999999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19-4E48-A03E-C6FC9F634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9607840"/>
        <c:axId val="521506912"/>
      </c:barChart>
      <c:catAx>
        <c:axId val="194960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521506912"/>
        <c:crosses val="autoZero"/>
        <c:auto val="1"/>
        <c:lblAlgn val="ctr"/>
        <c:lblOffset val="100"/>
        <c:noMultiLvlLbl val="0"/>
      </c:catAx>
      <c:valAx>
        <c:axId val="521506912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DO"/>
          </a:p>
        </c:txPr>
        <c:crossAx val="194960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D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3207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54264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04374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2542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5669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534855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4196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5358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9809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7380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8445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8FA29-EF15-4BB6-B30A-14DABDA62A88}" type="datetimeFigureOut">
              <a:rPr lang="es-DO" smtClean="0"/>
              <a:t>12/10/2022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BA66E-DE2D-4055-8ACF-1C7024A81AAE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4624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4893" y="2461367"/>
            <a:ext cx="84623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PLAN OPERATIVO ANUAL 2022</a:t>
            </a:r>
            <a:r>
              <a:rPr lang="es-MX" sz="4800" b="1">
                <a:solidFill>
                  <a:srgbClr val="0070C0"/>
                </a:solidFill>
              </a:rPr>
              <a:t>, Monitoreo Tercer </a:t>
            </a:r>
            <a:r>
              <a:rPr lang="es-MX" sz="4800" b="1" dirty="0">
                <a:solidFill>
                  <a:srgbClr val="0070C0"/>
                </a:solidFill>
              </a:rPr>
              <a:t>T</a:t>
            </a:r>
            <a:r>
              <a:rPr lang="es-MX" sz="4800" b="1">
                <a:solidFill>
                  <a:srgbClr val="0070C0"/>
                </a:solidFill>
              </a:rPr>
              <a:t>rimestre</a:t>
            </a:r>
            <a:endParaRPr lang="es-MX" sz="4800" b="1" dirty="0">
              <a:solidFill>
                <a:srgbClr val="0070C0"/>
              </a:solidFill>
            </a:endParaRPr>
          </a:p>
          <a:p>
            <a:pPr algn="ctr"/>
            <a:r>
              <a:rPr lang="es-DO" sz="2400" b="1" dirty="0"/>
              <a:t>RDC-PD-023</a:t>
            </a:r>
            <a:endParaRPr lang="en-US" sz="2400" b="1" dirty="0"/>
          </a:p>
          <a:p>
            <a:pPr algn="ctr"/>
            <a:r>
              <a:rPr lang="es-MX" sz="4800" b="1" dirty="0">
                <a:solidFill>
                  <a:srgbClr val="0070C0"/>
                </a:solidFill>
              </a:rPr>
              <a:t> </a:t>
            </a:r>
            <a:r>
              <a:rPr lang="es-ES" sz="4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s-DO" sz="4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069" y="447638"/>
            <a:ext cx="6156004" cy="15289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582" y="4515815"/>
            <a:ext cx="4230255" cy="206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74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408" y="5760990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Tercer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A756903-D082-4EA4-99F4-116849D5DA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256329"/>
              </p:ext>
            </p:extLst>
          </p:nvPr>
        </p:nvGraphicFramePr>
        <p:xfrm>
          <a:off x="2348303" y="1420842"/>
          <a:ext cx="8132954" cy="3659375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2919369">
                  <a:extLst>
                    <a:ext uri="{9D8B030D-6E8A-4147-A177-3AD203B41FA5}">
                      <a16:colId xmlns:a16="http://schemas.microsoft.com/office/drawing/2014/main" val="3055589955"/>
                    </a:ext>
                  </a:extLst>
                </a:gridCol>
                <a:gridCol w="1304144">
                  <a:extLst>
                    <a:ext uri="{9D8B030D-6E8A-4147-A177-3AD203B41FA5}">
                      <a16:colId xmlns:a16="http://schemas.microsoft.com/office/drawing/2014/main" val="2679889954"/>
                    </a:ext>
                  </a:extLst>
                </a:gridCol>
                <a:gridCol w="997610">
                  <a:extLst>
                    <a:ext uri="{9D8B030D-6E8A-4147-A177-3AD203B41FA5}">
                      <a16:colId xmlns:a16="http://schemas.microsoft.com/office/drawing/2014/main" val="1635421959"/>
                    </a:ext>
                  </a:extLst>
                </a:gridCol>
                <a:gridCol w="1330417">
                  <a:extLst>
                    <a:ext uri="{9D8B030D-6E8A-4147-A177-3AD203B41FA5}">
                      <a16:colId xmlns:a16="http://schemas.microsoft.com/office/drawing/2014/main" val="4195498401"/>
                    </a:ext>
                  </a:extLst>
                </a:gridCol>
                <a:gridCol w="1581414">
                  <a:extLst>
                    <a:ext uri="{9D8B030D-6E8A-4147-A177-3AD203B41FA5}">
                      <a16:colId xmlns:a16="http://schemas.microsoft.com/office/drawing/2014/main" val="240973117"/>
                    </a:ext>
                  </a:extLst>
                </a:gridCol>
              </a:tblGrid>
              <a:tr h="48141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DO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Monitoreo T3</a:t>
                      </a:r>
                      <a:endParaRPr lang="es-DO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D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428213"/>
                  </a:ext>
                </a:extLst>
              </a:tr>
              <a:tr h="653968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255280"/>
                  </a:ext>
                </a:extLst>
              </a:tr>
              <a:tr h="49568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Normas y Procedimientos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7473"/>
                  </a:ext>
                </a:extLst>
              </a:tr>
              <a:tr h="552966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Procesamientos Contables y Estados Financieros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58.96%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39.22%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98%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638609"/>
                  </a:ext>
                </a:extLst>
              </a:tr>
              <a:tr h="49138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Dirección de Análisis de la Información Financiera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17"/>
                  </a:ext>
                </a:extLst>
              </a:tr>
              <a:tr h="49138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Recursos Humanos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55886"/>
                  </a:ext>
                </a:extLst>
              </a:tr>
              <a:tr h="49256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Planificación y Desarrollo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38.67%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33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67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Tercer trimestre 2022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8E1DC1EE-0E35-403F-A036-E21A54963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696108"/>
              </p:ext>
            </p:extLst>
          </p:nvPr>
        </p:nvGraphicFramePr>
        <p:xfrm>
          <a:off x="1560721" y="1350256"/>
          <a:ext cx="9270059" cy="4194432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27539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486483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137090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516428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802519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858840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Cantidad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indicadores.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</a:t>
                      </a:r>
                      <a:b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actividades.</a:t>
                      </a:r>
                    </a:p>
                    <a:p>
                      <a:pPr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T1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Administrativo y Financiero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9706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Tecnología de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8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>
                          <a:effectLst/>
                        </a:rPr>
                        <a:t>60%</a:t>
                      </a:r>
                      <a:endParaRPr lang="es-D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22648"/>
                  </a:ext>
                </a:extLst>
              </a:tr>
              <a:tr h="651407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de Comunicaciones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38.50%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875128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 Jurídico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404943"/>
                  </a:ext>
                </a:extLst>
              </a:tr>
              <a:tr h="864641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Oficina de Acceso a la Información</a:t>
                      </a:r>
                      <a:endParaRPr lang="es-ES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40%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es-DO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316132"/>
                  </a:ext>
                </a:extLst>
              </a:tr>
              <a:tr h="38937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Efectividad institucional</a:t>
                      </a:r>
                      <a:endParaRPr lang="es-DO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57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60%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39%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effectLst/>
                        </a:rPr>
                        <a:t>99%</a:t>
                      </a:r>
                      <a:endParaRPr lang="es-D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892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712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922" y="5628309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527828" y="273708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</a:t>
            </a:r>
          </a:p>
          <a:p>
            <a:pPr algn="ctr"/>
            <a:r>
              <a:rPr lang="es-ES" sz="2400" b="1" dirty="0">
                <a:solidFill>
                  <a:schemeClr val="accent1">
                    <a:lumMod val="75000"/>
                  </a:schemeClr>
                </a:solidFill>
              </a:rPr>
              <a:t>Tercer trimestre 2022 (transversal)</a:t>
            </a:r>
            <a:endParaRPr lang="es-DO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33712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C3062E73-C6EF-4F71-B8C3-A9DDFD538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00452"/>
              </p:ext>
            </p:extLst>
          </p:nvPr>
        </p:nvGraphicFramePr>
        <p:xfrm>
          <a:off x="1636220" y="1104705"/>
          <a:ext cx="9119062" cy="4703830"/>
        </p:xfrm>
        <a:graphic>
          <a:graphicData uri="http://schemas.openxmlformats.org/drawingml/2006/table">
            <a:tbl>
              <a:tblPr>
                <a:effectLst/>
                <a:tableStyleId>{3B4B98B0-60AC-42C2-AFA5-B58CD77FA1E5}</a:tableStyleId>
              </a:tblPr>
              <a:tblGrid>
                <a:gridCol w="3393706">
                  <a:extLst>
                    <a:ext uri="{9D8B030D-6E8A-4147-A177-3AD203B41FA5}">
                      <a16:colId xmlns:a16="http://schemas.microsoft.com/office/drawing/2014/main" val="3896740140"/>
                    </a:ext>
                  </a:extLst>
                </a:gridCol>
                <a:gridCol w="1348758">
                  <a:extLst>
                    <a:ext uri="{9D8B030D-6E8A-4147-A177-3AD203B41FA5}">
                      <a16:colId xmlns:a16="http://schemas.microsoft.com/office/drawing/2014/main" val="728769990"/>
                    </a:ext>
                  </a:extLst>
                </a:gridCol>
                <a:gridCol w="1228711">
                  <a:extLst>
                    <a:ext uri="{9D8B030D-6E8A-4147-A177-3AD203B41FA5}">
                      <a16:colId xmlns:a16="http://schemas.microsoft.com/office/drawing/2014/main" val="3348106752"/>
                    </a:ext>
                  </a:extLst>
                </a:gridCol>
                <a:gridCol w="1199043">
                  <a:extLst>
                    <a:ext uri="{9D8B030D-6E8A-4147-A177-3AD203B41FA5}">
                      <a16:colId xmlns:a16="http://schemas.microsoft.com/office/drawing/2014/main" val="2475806904"/>
                    </a:ext>
                  </a:extLst>
                </a:gridCol>
                <a:gridCol w="1948844">
                  <a:extLst>
                    <a:ext uri="{9D8B030D-6E8A-4147-A177-3AD203B41FA5}">
                      <a16:colId xmlns:a16="http://schemas.microsoft.com/office/drawing/2014/main" val="712417136"/>
                    </a:ext>
                  </a:extLst>
                </a:gridCol>
              </a:tblGrid>
              <a:tr h="609582"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Departamentos</a:t>
                      </a:r>
                      <a:endParaRPr lang="es-DO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02" marR="9202" marT="920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Cantidad</a:t>
                      </a:r>
                      <a:b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realizadas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en proceso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Actividades sin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09975"/>
                  </a:ext>
                </a:extLst>
              </a:tr>
              <a:tr h="381864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Normas y Procedimientos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679456"/>
                  </a:ext>
                </a:extLst>
              </a:tr>
              <a:tr h="51710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Procesamientos Contables y Estados Financieros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032274"/>
                  </a:ext>
                </a:extLst>
              </a:tr>
              <a:tr h="38981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Dirección de Análisis de la Información Financiera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kumimoji="0" lang="es-D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354467"/>
                  </a:ext>
                </a:extLst>
              </a:tr>
              <a:tr h="37390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Recursos Humanos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8964092"/>
                  </a:ext>
                </a:extLst>
              </a:tr>
              <a:tr h="45189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Planificación y Desarrollo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kumimoji="0" lang="es-D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580045"/>
                  </a:ext>
                </a:extLst>
              </a:tr>
              <a:tr h="32617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Administrativo y Financiero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17391"/>
                  </a:ext>
                </a:extLst>
              </a:tr>
              <a:tr h="254575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Tecnología de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718483"/>
                  </a:ext>
                </a:extLst>
              </a:tr>
              <a:tr h="30230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de Comunicaciones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kumimoji="0" lang="es-D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  <a:endParaRPr kumimoji="0" lang="es-DO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591531"/>
                  </a:ext>
                </a:extLst>
              </a:tr>
              <a:tr h="214798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Departamento Jurídico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785273"/>
                  </a:ext>
                </a:extLst>
              </a:tr>
              <a:tr h="27844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Oficina de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DO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121118"/>
                  </a:ext>
                </a:extLst>
              </a:tr>
              <a:tr h="230709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Cantidad de actividades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8231511"/>
                  </a:ext>
                </a:extLst>
              </a:tr>
              <a:tr h="372645">
                <a:tc>
                  <a:txBody>
                    <a:bodyPr/>
                    <a:lstStyle/>
                    <a:p>
                      <a:pPr algn="l" fontAlgn="ctr"/>
                      <a:r>
                        <a:rPr lang="es-D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Efectividad POA transversal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D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08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335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621978" y="892322"/>
            <a:ext cx="5335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2022, por departamentos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B4F250B6-D249-4922-9C91-EC5B237AF4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8231705"/>
              </p:ext>
            </p:extLst>
          </p:nvPr>
        </p:nvGraphicFramePr>
        <p:xfrm>
          <a:off x="2023888" y="2111536"/>
          <a:ext cx="7724775" cy="2967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58227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2752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255" y="5170128"/>
            <a:ext cx="2523078" cy="122969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3171510" y="934335"/>
            <a:ext cx="5335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s-DO" sz="2400" b="1" dirty="0">
                <a:solidFill>
                  <a:schemeClr val="accent1">
                    <a:lumMod val="75000"/>
                  </a:schemeClr>
                </a:solidFill>
              </a:rPr>
              <a:t>Efectividad POA 2022.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916218" y="165551"/>
            <a:ext cx="4359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2">
                    <a:lumMod val="90000"/>
                  </a:schemeClr>
                </a:solidFill>
              </a:rPr>
              <a:t>Dirección General de Contabilidad Gubernamental</a:t>
            </a:r>
            <a:endParaRPr lang="es-DO" sz="1600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995494" y="3794306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Tercer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292988" y="4893819"/>
            <a:ext cx="321474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Elaborado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Alexandra Merán</a:t>
            </a:r>
          </a:p>
          <a:p>
            <a:pPr algn="ctr"/>
            <a:r>
              <a:rPr lang="es-ES" sz="1000" dirty="0"/>
              <a:t>Enc. Div. de Monitoreo de Programas, Planes y Proyectos.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B06BBC-50D2-41E8-9758-52F10F8E53C8}"/>
              </a:ext>
            </a:extLst>
          </p:cNvPr>
          <p:cNvSpPr txBox="1"/>
          <p:nvPr/>
        </p:nvSpPr>
        <p:spPr>
          <a:xfrm>
            <a:off x="6476819" y="4893819"/>
            <a:ext cx="342219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Aprobado por:</a:t>
            </a:r>
          </a:p>
          <a:p>
            <a:pPr algn="ctr"/>
            <a:endParaRPr lang="es-ES" sz="1200" dirty="0"/>
          </a:p>
          <a:p>
            <a:pPr algn="ctr"/>
            <a:endParaRPr lang="es-DO" sz="1200" dirty="0"/>
          </a:p>
          <a:p>
            <a:pPr algn="ctr"/>
            <a:r>
              <a:rPr lang="es-ES" sz="1200" dirty="0"/>
              <a:t>Atahualpa Ortiz</a:t>
            </a:r>
          </a:p>
          <a:p>
            <a:pPr algn="ctr"/>
            <a:r>
              <a:rPr lang="es-ES" sz="1000" dirty="0"/>
              <a:t>Enc. Dpto. de Planificación y Desarrollo.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BDBD06E-1AC6-42E1-BA0D-4E894169F3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5494" y="1722955"/>
            <a:ext cx="2226362" cy="1994046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07AB318F-D22D-452D-96D1-91E1CA4E32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6366" y="1826230"/>
            <a:ext cx="2259265" cy="1994046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E17DDA01-BB7F-4DC0-8EBB-E496891B9782}"/>
              </a:ext>
            </a:extLst>
          </p:cNvPr>
          <p:cNvSpPr txBox="1"/>
          <p:nvPr/>
        </p:nvSpPr>
        <p:spPr>
          <a:xfrm>
            <a:off x="4946193" y="3794306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18EA4A0B-E20D-4188-94B3-777079BBEB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1975" y="1737146"/>
            <a:ext cx="2412638" cy="1965665"/>
          </a:xfrm>
          <a:prstGeom prst="rect">
            <a:avLst/>
          </a:prstGeom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3676B0A7-8BB0-4047-9DF2-814D9A239DE1}"/>
              </a:ext>
            </a:extLst>
          </p:cNvPr>
          <p:cNvSpPr txBox="1"/>
          <p:nvPr/>
        </p:nvSpPr>
        <p:spPr>
          <a:xfrm>
            <a:off x="1896891" y="3794306"/>
            <a:ext cx="44685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 trimestre 2022</a:t>
            </a:r>
            <a:endParaRPr lang="es-DO" sz="1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6278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1885</TotalTime>
  <Words>395</Words>
  <Application>Microsoft Office PowerPoint</Application>
  <PresentationFormat>Panorámica</PresentationFormat>
  <Paragraphs>158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 Pimentel Castillo</dc:creator>
  <cp:lastModifiedBy>Alexandra Meran Santana</cp:lastModifiedBy>
  <cp:revision>69</cp:revision>
  <cp:lastPrinted>2022-10-12T17:43:52Z</cp:lastPrinted>
  <dcterms:created xsi:type="dcterms:W3CDTF">2021-12-21T13:29:34Z</dcterms:created>
  <dcterms:modified xsi:type="dcterms:W3CDTF">2022-10-12T17:50:09Z</dcterms:modified>
</cp:coreProperties>
</file>