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vm-fs00\PLANIFICACION\MONITOREO\MONITOREOS%202022\Monitoreo%20T2\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'T1'!$C$48:$C$57</c:f>
              <c:strCache>
                <c:ptCount val="10"/>
                <c:pt idx="0">
                  <c:v>NP</c:v>
                </c:pt>
                <c:pt idx="1">
                  <c:v>PC</c:v>
                </c:pt>
                <c:pt idx="2">
                  <c:v>AF</c:v>
                </c:pt>
                <c:pt idx="3">
                  <c:v>RH</c:v>
                </c:pt>
                <c:pt idx="4">
                  <c:v>PD</c:v>
                </c:pt>
                <c:pt idx="5">
                  <c:v>AF</c:v>
                </c:pt>
                <c:pt idx="6">
                  <c:v>TI</c:v>
                </c:pt>
                <c:pt idx="7">
                  <c:v>DC</c:v>
                </c:pt>
                <c:pt idx="8">
                  <c:v>DJ</c:v>
                </c:pt>
                <c:pt idx="9">
                  <c:v>OAI</c:v>
                </c:pt>
              </c:strCache>
            </c:strRef>
          </c:cat>
          <c:val>
            <c:numRef>
              <c:f>'T1'!$H$48:$H$57</c:f>
              <c:numCache>
                <c:formatCode>0%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0.92999999999999994</c:v>
                </c:pt>
                <c:pt idx="5">
                  <c:v>1</c:v>
                </c:pt>
                <c:pt idx="6">
                  <c:v>1</c:v>
                </c:pt>
                <c:pt idx="7">
                  <c:v>0.98970000000000002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8A-43E4-AC67-029D5EB164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9803071"/>
        <c:axId val="729806815"/>
      </c:barChart>
      <c:catAx>
        <c:axId val="729803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DO"/>
          </a:p>
        </c:txPr>
        <c:crossAx val="729806815"/>
        <c:crosses val="autoZero"/>
        <c:auto val="1"/>
        <c:lblAlgn val="ctr"/>
        <c:lblOffset val="100"/>
        <c:noMultiLvlLbl val="0"/>
      </c:catAx>
      <c:valAx>
        <c:axId val="729806815"/>
        <c:scaling>
          <c:orientation val="minMax"/>
          <c:min val="0.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729803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D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3207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264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043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2542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5669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3485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4196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53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980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738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8445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8FA29-EF15-4BB6-B30A-14DABDA62A88}" type="datetimeFigureOut">
              <a:rPr lang="es-DO" smtClean="0"/>
              <a:t>11/7/2022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4624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954893" y="2461367"/>
            <a:ext cx="84623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0070C0"/>
                </a:solidFill>
              </a:rPr>
              <a:t>PLAN OPERATIVO ANUAL </a:t>
            </a:r>
            <a:r>
              <a:rPr lang="es-MX" sz="4800" b="1" dirty="0" smtClean="0">
                <a:solidFill>
                  <a:srgbClr val="0070C0"/>
                </a:solidFill>
              </a:rPr>
              <a:t>2022, </a:t>
            </a:r>
            <a:r>
              <a:rPr lang="es-MX" sz="4800" b="1" dirty="0">
                <a:solidFill>
                  <a:srgbClr val="0070C0"/>
                </a:solidFill>
              </a:rPr>
              <a:t>monitoreo </a:t>
            </a:r>
            <a:r>
              <a:rPr lang="es-MX" sz="4800" b="1" dirty="0" smtClean="0">
                <a:solidFill>
                  <a:srgbClr val="0070C0"/>
                </a:solidFill>
              </a:rPr>
              <a:t>segundo trimestre </a:t>
            </a:r>
            <a:r>
              <a:rPr lang="es-E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s-DO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69" y="447638"/>
            <a:ext cx="6156004" cy="152894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582" y="4515815"/>
            <a:ext cx="4230255" cy="206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7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4408" y="5760990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>Primer trimestre 2022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229228"/>
              </p:ext>
            </p:extLst>
          </p:nvPr>
        </p:nvGraphicFramePr>
        <p:xfrm>
          <a:off x="2210073" y="1406910"/>
          <a:ext cx="7664335" cy="37656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0143">
                  <a:extLst>
                    <a:ext uri="{9D8B030D-6E8A-4147-A177-3AD203B41FA5}">
                      <a16:colId xmlns:a16="http://schemas.microsoft.com/office/drawing/2014/main" val="3026493096"/>
                    </a:ext>
                  </a:extLst>
                </a:gridCol>
                <a:gridCol w="1228548">
                  <a:extLst>
                    <a:ext uri="{9D8B030D-6E8A-4147-A177-3AD203B41FA5}">
                      <a16:colId xmlns:a16="http://schemas.microsoft.com/office/drawing/2014/main" val="285186153"/>
                    </a:ext>
                  </a:extLst>
                </a:gridCol>
                <a:gridCol w="1228548">
                  <a:extLst>
                    <a:ext uri="{9D8B030D-6E8A-4147-A177-3AD203B41FA5}">
                      <a16:colId xmlns:a16="http://schemas.microsoft.com/office/drawing/2014/main" val="743761186"/>
                    </a:ext>
                  </a:extLst>
                </a:gridCol>
                <a:gridCol w="1228548">
                  <a:extLst>
                    <a:ext uri="{9D8B030D-6E8A-4147-A177-3AD203B41FA5}">
                      <a16:colId xmlns:a16="http://schemas.microsoft.com/office/drawing/2014/main" val="1030490148"/>
                    </a:ext>
                  </a:extLst>
                </a:gridCol>
                <a:gridCol w="1228548">
                  <a:extLst>
                    <a:ext uri="{9D8B030D-6E8A-4147-A177-3AD203B41FA5}">
                      <a16:colId xmlns:a16="http://schemas.microsoft.com/office/drawing/2014/main" val="2592898182"/>
                    </a:ext>
                  </a:extLst>
                </a:gridCol>
              </a:tblGrid>
              <a:tr h="904794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Efectividad T1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Cantidad</a:t>
                      </a:r>
                      <a:br>
                        <a:rPr lang="es-DO" sz="1100" u="none" strike="noStrike" dirty="0">
                          <a:effectLst/>
                        </a:rPr>
                      </a:br>
                      <a:r>
                        <a:rPr lang="es-DO" sz="1100" u="none" strike="noStrike" dirty="0"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Efectividad </a:t>
                      </a:r>
                      <a:br>
                        <a:rPr lang="es-DO" sz="1100" u="none" strike="noStrike" dirty="0">
                          <a:effectLst/>
                        </a:rPr>
                      </a:br>
                      <a:r>
                        <a:rPr lang="es-DO" sz="1100" u="none" strike="noStrike" dirty="0"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Efectividad</a:t>
                      </a:r>
                      <a:br>
                        <a:rPr lang="es-DO" sz="1100" u="none" strike="noStrike" dirty="0">
                          <a:effectLst/>
                        </a:rPr>
                      </a:br>
                      <a:r>
                        <a:rPr lang="es-DO" sz="1100" u="none" strike="noStrike" dirty="0">
                          <a:effectLst/>
                        </a:rPr>
                        <a:t>actividades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Efectividad T2</a:t>
                      </a:r>
                      <a:endParaRPr lang="es-DO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606696"/>
                  </a:ext>
                </a:extLst>
              </a:tr>
              <a:tr h="53749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effectLst/>
                        </a:rPr>
                        <a:t>Dirección de Normas y Procedimientos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3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40%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37938"/>
                  </a:ext>
                </a:extLst>
              </a:tr>
              <a:tr h="71091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effectLst/>
                        </a:rPr>
                        <a:t>Dirección de Procesamientos Contables y Estados Financieros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9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40%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775242"/>
                  </a:ext>
                </a:extLst>
              </a:tr>
              <a:tr h="53749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effectLst/>
                        </a:rPr>
                        <a:t>Dirección de Análisis de la Información Financiera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3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40%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076159"/>
                  </a:ext>
                </a:extLst>
              </a:tr>
              <a:tr h="537490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effectLst/>
                        </a:rPr>
                        <a:t>Departamento de Recursos Humanos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16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40%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177469"/>
                  </a:ext>
                </a:extLst>
              </a:tr>
              <a:tr h="53749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effectLst/>
                        </a:rPr>
                        <a:t>Departamento de Planificación y Desarrollo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13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58%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35%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93%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744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6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62830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>Segundo trimestre 2022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673995"/>
              </p:ext>
            </p:extLst>
          </p:nvPr>
        </p:nvGraphicFramePr>
        <p:xfrm>
          <a:off x="2110320" y="1448474"/>
          <a:ext cx="7664335" cy="43031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0143">
                  <a:extLst>
                    <a:ext uri="{9D8B030D-6E8A-4147-A177-3AD203B41FA5}">
                      <a16:colId xmlns:a16="http://schemas.microsoft.com/office/drawing/2014/main" val="3026493096"/>
                    </a:ext>
                  </a:extLst>
                </a:gridCol>
                <a:gridCol w="1228548">
                  <a:extLst>
                    <a:ext uri="{9D8B030D-6E8A-4147-A177-3AD203B41FA5}">
                      <a16:colId xmlns:a16="http://schemas.microsoft.com/office/drawing/2014/main" val="285186153"/>
                    </a:ext>
                  </a:extLst>
                </a:gridCol>
                <a:gridCol w="1228548">
                  <a:extLst>
                    <a:ext uri="{9D8B030D-6E8A-4147-A177-3AD203B41FA5}">
                      <a16:colId xmlns:a16="http://schemas.microsoft.com/office/drawing/2014/main" val="743761186"/>
                    </a:ext>
                  </a:extLst>
                </a:gridCol>
                <a:gridCol w="1228548">
                  <a:extLst>
                    <a:ext uri="{9D8B030D-6E8A-4147-A177-3AD203B41FA5}">
                      <a16:colId xmlns:a16="http://schemas.microsoft.com/office/drawing/2014/main" val="1030490148"/>
                    </a:ext>
                  </a:extLst>
                </a:gridCol>
                <a:gridCol w="1228548">
                  <a:extLst>
                    <a:ext uri="{9D8B030D-6E8A-4147-A177-3AD203B41FA5}">
                      <a16:colId xmlns:a16="http://schemas.microsoft.com/office/drawing/2014/main" val="2592898182"/>
                    </a:ext>
                  </a:extLst>
                </a:gridCol>
              </a:tblGrid>
              <a:tr h="904794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Efectividad T1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Cantidad</a:t>
                      </a:r>
                      <a:br>
                        <a:rPr lang="es-DO" sz="1100" u="none" strike="noStrike" dirty="0">
                          <a:effectLst/>
                        </a:rPr>
                      </a:br>
                      <a:r>
                        <a:rPr lang="es-DO" sz="1100" u="none" strike="noStrike" dirty="0"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Efectividad </a:t>
                      </a:r>
                      <a:br>
                        <a:rPr lang="es-DO" sz="1100" u="none" strike="noStrike" dirty="0">
                          <a:effectLst/>
                        </a:rPr>
                      </a:br>
                      <a:r>
                        <a:rPr lang="es-DO" sz="1100" u="none" strike="noStrike" dirty="0"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Efectividad</a:t>
                      </a:r>
                      <a:br>
                        <a:rPr lang="es-DO" sz="1100" u="none" strike="noStrike" dirty="0">
                          <a:effectLst/>
                        </a:rPr>
                      </a:br>
                      <a:r>
                        <a:rPr lang="es-DO" sz="1100" u="none" strike="noStrike" dirty="0">
                          <a:effectLst/>
                        </a:rPr>
                        <a:t>actividades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Efectividad T2</a:t>
                      </a:r>
                      <a:endParaRPr lang="es-DO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606696"/>
                  </a:ext>
                </a:extLst>
              </a:tr>
              <a:tr h="537490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y Financiero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37938"/>
                  </a:ext>
                </a:extLst>
              </a:tr>
              <a:tr h="71091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Tecnología de la Información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775242"/>
                  </a:ext>
                </a:extLst>
              </a:tr>
              <a:tr h="537490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Comunicaciones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076159"/>
                  </a:ext>
                </a:extLst>
              </a:tr>
              <a:tr h="537490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Jurídico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177469"/>
                  </a:ext>
                </a:extLst>
              </a:tr>
              <a:tr h="53749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Oficina de Acceso a la Información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744531"/>
                  </a:ext>
                </a:extLst>
              </a:tr>
              <a:tr h="537490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Efectividad institucional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192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89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03" y="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255" y="5170128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621978" y="892322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 2022, por departamentos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29" y="3532315"/>
            <a:ext cx="1423892" cy="1256739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218080" y="5394587"/>
            <a:ext cx="35642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Efectividad Institucional segundo trimestre 2022</a:t>
            </a:r>
            <a:endParaRPr lang="es-DO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60097" y="5703871"/>
            <a:ext cx="34221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Atahualpa Ortiz</a:t>
            </a:r>
          </a:p>
          <a:p>
            <a:pPr algn="ctr"/>
            <a:r>
              <a:rPr lang="es-ES" sz="1000" dirty="0" smtClean="0"/>
              <a:t>Enc. Dpto. de Planificación y Desarrollo</a:t>
            </a:r>
          </a:p>
          <a:p>
            <a:pPr algn="ctr"/>
            <a:r>
              <a:rPr lang="es-ES" sz="1000" dirty="0" smtClean="0"/>
              <a:t>Aprobado por:</a:t>
            </a:r>
            <a:endParaRPr lang="es-DO" sz="1000" dirty="0"/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9516239"/>
              </p:ext>
            </p:extLst>
          </p:nvPr>
        </p:nvGraphicFramePr>
        <p:xfrm>
          <a:off x="2928729" y="2094482"/>
          <a:ext cx="6722347" cy="2875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5822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208</Words>
  <Application>Microsoft Office PowerPoint</Application>
  <PresentationFormat>Panorámica</PresentationFormat>
  <Paragraphs>78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 Pimentel Castillo</dc:creator>
  <cp:lastModifiedBy>Alexandra Meran Santana</cp:lastModifiedBy>
  <cp:revision>62</cp:revision>
  <dcterms:created xsi:type="dcterms:W3CDTF">2021-12-21T13:29:34Z</dcterms:created>
  <dcterms:modified xsi:type="dcterms:W3CDTF">2022-07-11T20:22:33Z</dcterms:modified>
</cp:coreProperties>
</file>