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5" r:id="rId3"/>
    <p:sldId id="258" r:id="rId4"/>
    <p:sldId id="257" r:id="rId5"/>
    <p:sldId id="259" r:id="rId6"/>
    <p:sldId id="266" r:id="rId7"/>
    <p:sldId id="260" r:id="rId8"/>
    <p:sldId id="298" r:id="rId9"/>
    <p:sldId id="267" r:id="rId10"/>
    <p:sldId id="268" r:id="rId11"/>
    <p:sldId id="299" r:id="rId12"/>
    <p:sldId id="320" r:id="rId13"/>
    <p:sldId id="269" r:id="rId14"/>
    <p:sldId id="273" r:id="rId15"/>
    <p:sldId id="321" r:id="rId16"/>
    <p:sldId id="322" r:id="rId17"/>
    <p:sldId id="278" r:id="rId18"/>
    <p:sldId id="323" r:id="rId19"/>
    <p:sldId id="324" r:id="rId20"/>
    <p:sldId id="286" r:id="rId21"/>
    <p:sldId id="325" r:id="rId22"/>
    <p:sldId id="276" r:id="rId23"/>
    <p:sldId id="287" r:id="rId24"/>
    <p:sldId id="326" r:id="rId25"/>
    <p:sldId id="327" r:id="rId26"/>
    <p:sldId id="290" r:id="rId27"/>
    <p:sldId id="293" r:id="rId28"/>
    <p:sldId id="328" r:id="rId29"/>
    <p:sldId id="294" r:id="rId30"/>
    <p:sldId id="329" r:id="rId31"/>
    <p:sldId id="295" r:id="rId32"/>
    <p:sldId id="262" r:id="rId33"/>
  </p:sldIdLst>
  <p:sldSz cx="12192000" cy="6858000"/>
  <p:notesSz cx="6888163" cy="100203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Efectividad T4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'T4 2023'!$H$47</c:f>
              <c:strCache>
                <c:ptCount val="1"/>
                <c:pt idx="0">
                  <c:v>Efectividad T4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'T4 2023'!$C$48:$C$57</c:f>
              <c:strCache>
                <c:ptCount val="10"/>
                <c:pt idx="0">
                  <c:v>NP</c:v>
                </c:pt>
                <c:pt idx="1">
                  <c:v>PC</c:v>
                </c:pt>
                <c:pt idx="2">
                  <c:v>AI</c:v>
                </c:pt>
                <c:pt idx="3">
                  <c:v>RH</c:v>
                </c:pt>
                <c:pt idx="4">
                  <c:v>PD</c:v>
                </c:pt>
                <c:pt idx="5">
                  <c:v>AF</c:v>
                </c:pt>
                <c:pt idx="6">
                  <c:v>TI</c:v>
                </c:pt>
                <c:pt idx="7">
                  <c:v>DC</c:v>
                </c:pt>
                <c:pt idx="8">
                  <c:v>DJ</c:v>
                </c:pt>
                <c:pt idx="9">
                  <c:v>OAI</c:v>
                </c:pt>
              </c:strCache>
            </c:strRef>
          </c:cat>
          <c:val>
            <c:numRef>
              <c:f>'T4 2023'!$H$48:$H$57</c:f>
              <c:numCache>
                <c:formatCode>0.00%</c:formatCode>
                <c:ptCount val="10"/>
                <c:pt idx="0">
                  <c:v>1</c:v>
                </c:pt>
                <c:pt idx="1">
                  <c:v>0.99560000000000004</c:v>
                </c:pt>
                <c:pt idx="2">
                  <c:v>1</c:v>
                </c:pt>
                <c:pt idx="3">
                  <c:v>0.99970000000000003</c:v>
                </c:pt>
                <c:pt idx="4">
                  <c:v>0.96950000000000003</c:v>
                </c:pt>
                <c:pt idx="5">
                  <c:v>0.97989999999999999</c:v>
                </c:pt>
                <c:pt idx="6">
                  <c:v>1</c:v>
                </c:pt>
                <c:pt idx="7">
                  <c:v>0.85020000000000007</c:v>
                </c:pt>
                <c:pt idx="8">
                  <c:v>1</c:v>
                </c:pt>
                <c:pt idx="9">
                  <c:v>0.98650000000000004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6A-440D-A566-212375FE7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7888719"/>
        <c:axId val="848192911"/>
      </c:barChart>
      <c:catAx>
        <c:axId val="847888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848192911"/>
        <c:crosses val="autoZero"/>
        <c:auto val="1"/>
        <c:lblAlgn val="ctr"/>
        <c:lblOffset val="100"/>
        <c:noMultiLvlLbl val="0"/>
      </c:catAx>
      <c:valAx>
        <c:axId val="848192911"/>
        <c:scaling>
          <c:orientation val="minMax"/>
          <c:min val="0.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47888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E81D9-5479-4F43-98D0-9055C16A71E1}" type="datetimeFigureOut">
              <a:rPr lang="es-DO" smtClean="0"/>
              <a:t>17/1/2024</a:t>
            </a:fld>
            <a:endParaRPr lang="es-D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81BDD-0016-4FDC-A5FD-6BC483B3B56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8675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17/1/2024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3207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17/1/2024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4264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17/1/2024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0437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17/1/2024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2542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17/1/2024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5669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17/1/2024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3485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17/1/2024</a:t>
            </a:fld>
            <a:endParaRPr lang="es-D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4196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17/1/2024</a:t>
            </a:fld>
            <a:endParaRPr lang="es-D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5358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17/1/2024</a:t>
            </a:fld>
            <a:endParaRPr lang="es-D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9809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17/1/2024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7380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17/1/2024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8445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8FA29-EF15-4BB6-B30A-14DABDA62A88}" type="datetimeFigureOut">
              <a:rPr lang="es-DO" smtClean="0"/>
              <a:t>17/1/2024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4624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54893" y="2461367"/>
            <a:ext cx="84623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0070C0"/>
                </a:solidFill>
              </a:rPr>
              <a:t>PLAN OPERATIVO ANUAL 2023, Monitoreo cuarto trimestre</a:t>
            </a:r>
          </a:p>
          <a:p>
            <a:pPr algn="ctr"/>
            <a:r>
              <a:rPr lang="es-DO" sz="2400" b="1" dirty="0"/>
              <a:t>RDC-PD-023</a:t>
            </a:r>
            <a:endParaRPr lang="en-US" sz="2400" b="1" dirty="0"/>
          </a:p>
          <a:p>
            <a:pPr algn="ctr"/>
            <a:r>
              <a:rPr lang="es-MX" sz="4800" b="1" dirty="0">
                <a:solidFill>
                  <a:srgbClr val="0070C0"/>
                </a:solidFill>
              </a:rPr>
              <a:t> </a:t>
            </a:r>
            <a:r>
              <a:rPr lang="es-ES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s-DO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69" y="447638"/>
            <a:ext cx="6156004" cy="15289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80" y="4515815"/>
            <a:ext cx="4230255" cy="20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74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196473" y="405694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Dirección de Procesamiento Contable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810088"/>
              </p:ext>
            </p:extLst>
          </p:nvPr>
        </p:nvGraphicFramePr>
        <p:xfrm>
          <a:off x="1145834" y="789912"/>
          <a:ext cx="9949997" cy="5135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5834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99640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85051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321010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98339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915066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Octubre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Diciembre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0347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FII-DIGECOG-PC-001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Unidades Ejecutoras del Gobierno Central con sus registros contables de Ingresos, Gastos y Financiamiento validados.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20510"/>
                  </a:ext>
                </a:extLst>
              </a:tr>
              <a:tr h="46608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FII-DIGECOG-PC-002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Porcentaje de Unidades Ejecutoras del Gobierno Central con sus registros contables validados de las cuentas y subcuentas bancarias en el Tesoro.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FII-DIGECOG-PC-003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Porcentaje de Unidades Ejecutoras del Gobierno Central con sus bienes muebles, inmuebles e intangibles del período fiscal 2023, registrados en el Sistema de Bienes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FII-DIGECOG-PC-004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Porcentaje de Unidades Ejecutoras del Gobierno Central con sus saldos contables saneados.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s-E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(se estableció como meta de este indicador el saneamiento de los saldos contables del 24% del universo de Unidades Ejecutoras del Gobierno Central, las cuales para dicho período ascendieron a un total de 161, logrando un avance del 21.60%)</a:t>
                      </a:r>
                      <a:endParaRPr lang="es-DO" sz="10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FII-DIGECOG-PC-005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instituciones descentralizadas y/o autónomas y seguridad social, con el registro de su Ejecución Presupuestaria y Contable en el SIGEF.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949831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FII-DIGECOG-PC-006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Porcentaje de Empresas Públicas No Financieras, con el registro de su Ejecución Presupuestaria en el SIGEF. 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132709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12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54481" y="669656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Dirección de Procesamiento Contable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146230"/>
              </p:ext>
            </p:extLst>
          </p:nvPr>
        </p:nvGraphicFramePr>
        <p:xfrm>
          <a:off x="1109780" y="1280193"/>
          <a:ext cx="9288455" cy="5003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Octubre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Diciembre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FII-DIGECOG-PC-007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Porcentaje de gobiernos locales, con el registro de su Ejecución Presupuestaria en el CIFE.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99%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99%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99%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99%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474541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FII-DIGECOG-PC-009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Instituciones del Gobierno Central con el Sistema de Contabilidad Gubernamental implementado.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94%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(Se implementó un nuevo Catálogo de Cuentas Contables para el año 2023, logrando la ejecución promedia de un 10.34%)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40711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FII-DIGECOG-PC-010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Porcentaje de Gobiernos Locales con el Sistema de Contabilidad Gubernamental implementado.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71604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FII-DIGECOG-PC-011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Porcentaje de instituciones del  Sector Público no Financiero con el nuevo Plan de Cuentas Contable implementado.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85362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FII-DIGECOG-PC-012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Implementar el centro de atención al usuario y canales de Servicios.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 está a la espera de que sea aprobada la Estructura Organizacional a los fines de implementar el área de Asistencia Técnica en el Contabilidad Gubernamental.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152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531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196473" y="648568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Dirección de Procesamiento Contable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455504"/>
              </p:ext>
            </p:extLst>
          </p:nvPr>
        </p:nvGraphicFramePr>
        <p:xfrm>
          <a:off x="1187418" y="1273151"/>
          <a:ext cx="9288455" cy="2512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Octubre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Diciembre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FII-DIGECOG-PC-013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Cantidad de Estados Financieros del Gobierno Central elaborados oportunamente.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474541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FII-DIGECOG-PC-015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Cantidad de estados de ejecución presupuestaria elaborados oportunamente.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40711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FII-DIGECOG-PC-016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Cantidad de cuentas ahorro inversión financiamiento del Gobierno Central elaboradas oportunamente.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71604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de indicadores medidos</a:t>
                      </a:r>
                      <a:r>
                        <a:rPr lang="es-E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T4: 14</a:t>
                      </a: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0324734A-713E-43C1-AD8F-1231D50A5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55" y="4075985"/>
            <a:ext cx="1386000" cy="1386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1232B99-4A1C-46C8-8D29-82175946C6C4}"/>
              </a:ext>
            </a:extLst>
          </p:cNvPr>
          <p:cNvSpPr txBox="1"/>
          <p:nvPr/>
        </p:nvSpPr>
        <p:spPr>
          <a:xfrm>
            <a:off x="5903478" y="4630485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CEA9B7D-2968-4682-B364-6BF9EFC492F3}"/>
              </a:ext>
            </a:extLst>
          </p:cNvPr>
          <p:cNvSpPr txBox="1"/>
          <p:nvPr/>
        </p:nvSpPr>
        <p:spPr>
          <a:xfrm>
            <a:off x="5025814" y="4630485"/>
            <a:ext cx="710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99.56%</a:t>
            </a:r>
            <a:endParaRPr lang="es-DO" sz="1200" b="1" dirty="0"/>
          </a:p>
        </p:txBody>
      </p:sp>
    </p:spTree>
    <p:extLst>
      <p:ext uri="{BB962C8B-B14F-4D97-AF65-F5344CB8AC3E}">
        <p14:creationId xmlns:p14="http://schemas.microsoft.com/office/powerpoint/2010/main" val="1914000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4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88037" y="657540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Dirección de Análisis de la Información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40321"/>
              </p:ext>
            </p:extLst>
          </p:nvPr>
        </p:nvGraphicFramePr>
        <p:xfrm>
          <a:off x="1143336" y="1199057"/>
          <a:ext cx="9288455" cy="2380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252841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Octubre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Diciembre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0347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FII-DIGECOG-AI-002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Cantidad de informes económico-financieros orientados a fortalecer el Sistema de Contabilidad Gubernamental y la rendición de cuentas. (RUTA)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320049"/>
                  </a:ext>
                </a:extLst>
              </a:tr>
              <a:tr h="50347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FII-DIGECOG-AI-005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Porcentaje de instituciones del Sector Público no financiero a las que se les evalúa el cumplimiento de las normativas contables, conforme a los indicadores del </a:t>
                      </a:r>
                      <a:r>
                        <a:rPr lang="es-ES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Sisacnoc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20510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de indicadores medidos</a:t>
                      </a:r>
                      <a:r>
                        <a:rPr lang="es-E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T4: 2</a:t>
                      </a: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48533C93-89B0-4243-AC07-401CC23EE2E9}"/>
              </a:ext>
            </a:extLst>
          </p:cNvPr>
          <p:cNvSpPr txBox="1"/>
          <p:nvPr/>
        </p:nvSpPr>
        <p:spPr>
          <a:xfrm>
            <a:off x="5072543" y="4293900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30B131EB-5EEC-4279-8E22-04E8B8214374}"/>
              </a:ext>
            </a:extLst>
          </p:cNvPr>
          <p:cNvGrpSpPr/>
          <p:nvPr/>
        </p:nvGrpSpPr>
        <p:grpSpPr>
          <a:xfrm>
            <a:off x="3740603" y="3739223"/>
            <a:ext cx="1386355" cy="1386355"/>
            <a:chOff x="3916218" y="5019126"/>
            <a:chExt cx="1386355" cy="138635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38105028-81E0-4D07-B943-B3577C759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218" y="5019126"/>
              <a:ext cx="1386355" cy="1386355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C52583D3-7126-408A-9FE6-8C4282A4F1C5}"/>
                </a:ext>
              </a:extLst>
            </p:cNvPr>
            <p:cNvSpPr txBox="1"/>
            <p:nvPr/>
          </p:nvSpPr>
          <p:spPr>
            <a:xfrm>
              <a:off x="4254014" y="5580065"/>
              <a:ext cx="710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/>
                <a:t>100%</a:t>
              </a:r>
              <a:endParaRPr lang="es-DO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12328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79648" y="504105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de Recursos Humanos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91178"/>
              </p:ext>
            </p:extLst>
          </p:nvPr>
        </p:nvGraphicFramePr>
        <p:xfrm>
          <a:off x="1134947" y="965770"/>
          <a:ext cx="9288455" cy="3760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246288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Octubre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Diciembre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0347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FII-DIGECOG-RH-001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Cantidad de concursos efectuados para ingresos en cargos de carrera administrativa, Cumpliendo con la política de género.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20510"/>
                  </a:ext>
                </a:extLst>
              </a:tr>
              <a:tr h="46608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FII-DIGECOG-RH-004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Porcentaje de personal beneficiado con incentivos, según la ley de función pública.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FII-DIGECOG-RH-005 </a:t>
                      </a: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reportes de ausentismo.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FII-DIGECOG-RH-006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Cantidad de nóminas elaboradas en plazo oportuno.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949831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FII-DIGECOG-RH-007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Nivel de ejecución de actividades de capacitación según lo planificado, aplicando la política de igualdad de género.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474541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FII-DIGECOG-RH-008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Porcentaje de hojas de cálculo generadas para derechos adquiridos en un plazo oportuno.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883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882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79648" y="504105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de Recursos Humanos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998688"/>
              </p:ext>
            </p:extLst>
          </p:nvPr>
        </p:nvGraphicFramePr>
        <p:xfrm>
          <a:off x="1134947" y="965770"/>
          <a:ext cx="9288455" cy="3493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246288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Octubre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Diciembre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0347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FII-DIGECOG-RH-009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satisfacción resultado de aplicación  encuesta de clima organizacional.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20510"/>
                  </a:ext>
                </a:extLst>
              </a:tr>
              <a:tr h="46608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FII-DIGECOG-RH-011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personal de nuevo ingreso que supera el período probatorio.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FII-DIGECOG-RH-013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actividades de promoción y prevención en la salud efectuadas, procurando la igualdad de género.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En el primer trimestre del año fueron ejecutadas 8 actividades de promoción y prevención de salud, superando la meta establecida.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949831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FII-DIGECOG-RH-014 </a:t>
                      </a: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reportes de enfermedades epidemiológicas remitidos a la DIGEPI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035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252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79648" y="504105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de Recursos Humanos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881762"/>
              </p:ext>
            </p:extLst>
          </p:nvPr>
        </p:nvGraphicFramePr>
        <p:xfrm>
          <a:off x="1134947" y="965770"/>
          <a:ext cx="9288455" cy="31478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246288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Octubre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Diciembre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0347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FII-DIGECOG-RH-015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indicadores de gestión actualizados. 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95%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99%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964307"/>
                  </a:ext>
                </a:extLst>
              </a:tr>
              <a:tr h="46608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FII-DIGECOG-RH-016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implementación del plan de carrera, sucesión y desarrollo de puestos claves, considerando la igualdad de género.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FII-DIGECOG-RH-017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implementación del programa de mentorías.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45%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FII-DIGECOG-RH-018 </a:t>
                      </a: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implementación programa de entrenamiento cruzado, áreas sustantivas, aplicando la política institucional de igualdad de género.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949831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de indicadores medidos</a:t>
                      </a:r>
                      <a:r>
                        <a:rPr lang="es-E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T4:  14</a:t>
                      </a:r>
                    </a:p>
                    <a:p>
                      <a:pPr algn="ctr" fontAlgn="ctr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407116"/>
                  </a:ext>
                </a:extLst>
              </a:tr>
            </a:tbl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002E88A7-EC34-499C-8880-59C1EC138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75" y="4211829"/>
            <a:ext cx="1386000" cy="13860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FCB1A30-797F-4A95-B3EE-7CAE59BF5FC3}"/>
              </a:ext>
            </a:extLst>
          </p:cNvPr>
          <p:cNvSpPr txBox="1"/>
          <p:nvPr/>
        </p:nvSpPr>
        <p:spPr>
          <a:xfrm>
            <a:off x="5911098" y="4766329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02CD6B3-8496-41B4-BB0A-AAD080E72A6A}"/>
              </a:ext>
            </a:extLst>
          </p:cNvPr>
          <p:cNvSpPr txBox="1"/>
          <p:nvPr/>
        </p:nvSpPr>
        <p:spPr>
          <a:xfrm>
            <a:off x="5033434" y="4766329"/>
            <a:ext cx="710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99.56%</a:t>
            </a:r>
            <a:endParaRPr lang="es-DO" sz="1200" b="1" dirty="0"/>
          </a:p>
        </p:txBody>
      </p:sp>
    </p:spTree>
    <p:extLst>
      <p:ext uri="{BB962C8B-B14F-4D97-AF65-F5344CB8AC3E}">
        <p14:creationId xmlns:p14="http://schemas.microsoft.com/office/powerpoint/2010/main" val="4214579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3" y="1524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79648" y="432975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de Planificación y Desarrollo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5A0C26B-40AB-48E1-8786-5F16B0D7C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26381"/>
              </p:ext>
            </p:extLst>
          </p:nvPr>
        </p:nvGraphicFramePr>
        <p:xfrm>
          <a:off x="1134947" y="965770"/>
          <a:ext cx="9288455" cy="34183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246288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Octubre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Diciembre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0347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FII-DIGECOG-PD-002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efectividad del POA 2023.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97.8%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99.8%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20510"/>
                  </a:ext>
                </a:extLst>
              </a:tr>
              <a:tr h="46608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FII-DIGECOG-PD-003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Cantidad de informes de rendición de cuentas y avances de la gestión elaborados, en tiempo oportuno.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FII-DIGECOG-PD-004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proyectos estratégicos gestionados por la oficina de gestión de proyectos, conforme a la metodología PMI.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FII-DIGECOG-PD-005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cumplimiento del programa de auditorías interna.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949831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FII-DIGECOG-PD-006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cumplimiento de los acuerdos de revisión por la dirección.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89%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99%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474541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FII-DIGECOG-PD-007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no conformidades solucionadas en tiempo oportuno.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91%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883294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76C98162-22F2-4F25-824D-B6634B65D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18" y="4461808"/>
            <a:ext cx="1314000" cy="1314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7DF89B8-77FA-4484-A9CF-BE1401FBFFA9}"/>
              </a:ext>
            </a:extLst>
          </p:cNvPr>
          <p:cNvSpPr txBox="1"/>
          <p:nvPr/>
        </p:nvSpPr>
        <p:spPr>
          <a:xfrm>
            <a:off x="5072543" y="4964449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001555-6AE6-447D-9EA4-559D4B3190F9}"/>
              </a:ext>
            </a:extLst>
          </p:cNvPr>
          <p:cNvSpPr txBox="1"/>
          <p:nvPr/>
        </p:nvSpPr>
        <p:spPr>
          <a:xfrm>
            <a:off x="4194879" y="4964449"/>
            <a:ext cx="710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96.95%</a:t>
            </a:r>
            <a:endParaRPr lang="es-DO" sz="1200" b="1" dirty="0"/>
          </a:p>
        </p:txBody>
      </p:sp>
    </p:spTree>
    <p:extLst>
      <p:ext uri="{BB962C8B-B14F-4D97-AF65-F5344CB8AC3E}">
        <p14:creationId xmlns:p14="http://schemas.microsoft.com/office/powerpoint/2010/main" val="1273268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3" y="1524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5A0C26B-40AB-48E1-8786-5F16B0D7C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054911"/>
              </p:ext>
            </p:extLst>
          </p:nvPr>
        </p:nvGraphicFramePr>
        <p:xfrm>
          <a:off x="1134947" y="965770"/>
          <a:ext cx="9288455" cy="4034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246288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Octubre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Diciembre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0347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FII-DIGECOG-PD-009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cumplimiento con las Normas Básicas de Control Interno (NOBACI).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20510"/>
                  </a:ext>
                </a:extLst>
              </a:tr>
              <a:tr h="46608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FII-DIGECOG-PD-010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implementación del plan de mejora de la autoevaluación CAF.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FII-DIGECOG-PD-011 </a:t>
                      </a: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orcentaje de cumplimiento de indicadores  de calidad y procesos. 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91%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92%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FII-DIGECOG-PD-012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Nivel satisfacción de usuarios externos.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97%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949831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FII-DIGECOG-PD-013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satisfacción de los grupos de interés, identificado y analizado por género.</a:t>
                      </a:r>
                    </a:p>
                    <a:p>
                      <a:pPr algn="l" fontAlgn="ctr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94%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98%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(Será ejecutado un plan de mejora para los aspectos que quedaron con bajo desempeño de las encuestas)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474541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FII-DIGECOG-PD-014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procesos del Sistema de Gestión de Calidad SGC documentado acorde al procedimiento de control de información.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883294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4C6F90D-28D8-4530-8EF4-41E95CD474AC}"/>
              </a:ext>
            </a:extLst>
          </p:cNvPr>
          <p:cNvSpPr txBox="1"/>
          <p:nvPr/>
        </p:nvSpPr>
        <p:spPr>
          <a:xfrm>
            <a:off x="2879648" y="432975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de Planificación y Desarrollo</a:t>
            </a:r>
          </a:p>
        </p:txBody>
      </p:sp>
    </p:spTree>
    <p:extLst>
      <p:ext uri="{BB962C8B-B14F-4D97-AF65-F5344CB8AC3E}">
        <p14:creationId xmlns:p14="http://schemas.microsoft.com/office/powerpoint/2010/main" val="4016380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178965"/>
              </p:ext>
            </p:extLst>
          </p:nvPr>
        </p:nvGraphicFramePr>
        <p:xfrm>
          <a:off x="1134947" y="965770"/>
          <a:ext cx="9288455" cy="13954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246288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Octubre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Diciembre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0347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FII-DIGECOG-PD-015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avance de proyectos gestionados por la división de calidad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30%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964307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de indicadores medidos</a:t>
                      </a:r>
                      <a:r>
                        <a:rPr lang="es-E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T4:  13</a:t>
                      </a:r>
                    </a:p>
                    <a:p>
                      <a:pPr algn="ctr" fontAlgn="ctr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407116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43E3E45A-2A5F-4324-B339-D193B1720E73}"/>
              </a:ext>
            </a:extLst>
          </p:cNvPr>
          <p:cNvSpPr txBox="1"/>
          <p:nvPr/>
        </p:nvSpPr>
        <p:spPr>
          <a:xfrm>
            <a:off x="2879648" y="432975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de Planificación y Desarrollo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D2FA5DB-CFAF-4BD2-BFF5-1525277AA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438" y="2649360"/>
            <a:ext cx="1314000" cy="1314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40C77F-17BA-465F-BC07-72A4C2A065B6}"/>
              </a:ext>
            </a:extLst>
          </p:cNvPr>
          <p:cNvSpPr txBox="1"/>
          <p:nvPr/>
        </p:nvSpPr>
        <p:spPr>
          <a:xfrm>
            <a:off x="5308763" y="3152001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873636B-311C-494D-88C6-B1FD410D90CB}"/>
              </a:ext>
            </a:extLst>
          </p:cNvPr>
          <p:cNvSpPr txBox="1"/>
          <p:nvPr/>
        </p:nvSpPr>
        <p:spPr>
          <a:xfrm>
            <a:off x="4431099" y="3152001"/>
            <a:ext cx="710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96.95%</a:t>
            </a:r>
            <a:endParaRPr lang="es-DO" sz="1200" b="1" dirty="0"/>
          </a:p>
        </p:txBody>
      </p:sp>
    </p:spTree>
    <p:extLst>
      <p:ext uri="{BB962C8B-B14F-4D97-AF65-F5344CB8AC3E}">
        <p14:creationId xmlns:p14="http://schemas.microsoft.com/office/powerpoint/2010/main" val="180142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68" y="5142451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79711" y="1738446"/>
            <a:ext cx="6832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3600" b="1" i="1" dirty="0">
                <a:solidFill>
                  <a:schemeClr val="accent1">
                    <a:lumMod val="75000"/>
                  </a:schemeClr>
                </a:solidFill>
              </a:rPr>
              <a:t>Resultados POA 2023, </a:t>
            </a:r>
          </a:p>
          <a:p>
            <a:pPr algn="ctr"/>
            <a:r>
              <a:rPr lang="es-DO" sz="3600" b="1" i="1" dirty="0">
                <a:solidFill>
                  <a:schemeClr val="accent1">
                    <a:lumMod val="75000"/>
                  </a:schemeClr>
                </a:solidFill>
              </a:rPr>
              <a:t>cuarto trimestre consolidado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33712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70A7DF0-75BC-4F59-958F-BE1C3B149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319" y="3625886"/>
            <a:ext cx="5083360" cy="8294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4855756-8B63-4EBC-9BCF-CEA38299F141}"/>
              </a:ext>
            </a:extLst>
          </p:cNvPr>
          <p:cNvSpPr txBox="1"/>
          <p:nvPr/>
        </p:nvSpPr>
        <p:spPr>
          <a:xfrm>
            <a:off x="4270276" y="3287332"/>
            <a:ext cx="3651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b="1" dirty="0"/>
              <a:t>Recordamos el Semáforo de Referencia</a:t>
            </a:r>
          </a:p>
        </p:txBody>
      </p:sp>
    </p:spTree>
    <p:extLst>
      <p:ext uri="{BB962C8B-B14F-4D97-AF65-F5344CB8AC3E}">
        <p14:creationId xmlns:p14="http://schemas.microsoft.com/office/powerpoint/2010/main" val="569024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503" y="-135071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79648" y="486880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Administrativo y Financiero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9D13141D-F9D6-4D45-8E05-7273F5C63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138356"/>
              </p:ext>
            </p:extLst>
          </p:nvPr>
        </p:nvGraphicFramePr>
        <p:xfrm>
          <a:off x="1134947" y="965770"/>
          <a:ext cx="9288455" cy="4413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246288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Octubre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Diciembre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0347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FII-DIGECOG-AF-001 </a:t>
                      </a:r>
                    </a:p>
                    <a:p>
                      <a:pPr algn="l" fontAlgn="ctr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satisfacción del personal interno con la calidad de los servicios brindados por el Departamento Administrativo Financiero, identificado por género.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20510"/>
                  </a:ext>
                </a:extLst>
              </a:tr>
              <a:tr h="46608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FII-DIGECOG-AF-002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solicitudes de transporte y mantenimiento completadas a través del Sistema Integrado de Servicios (SIS).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FII-DIGECOG-AF-003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Ejecutar cronograma del plan de mantenimiento de la planta física, vehículos, equipos y servicios de mayordomía 2023.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86%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96%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(Fueron programados 152 mantenimientos, de los cuales fueron ejecutados 143)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FII-DIGECOG-AF-004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cumplimiento con los servicios ofrecido por la sección de correspondencia,  identificado por género.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95%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949831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FII-DIGECOG-AF-005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ejecución del plan de gestión documental y digitalización. 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25%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474541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FII-DIGECOG-AF-006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cumplimiento de la  ejecución del presupuesto planificado optimizando los recursos financieros.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883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619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906653"/>
              </p:ext>
            </p:extLst>
          </p:nvPr>
        </p:nvGraphicFramePr>
        <p:xfrm>
          <a:off x="1134947" y="965770"/>
          <a:ext cx="9288455" cy="2457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246288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Octubre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Diciembre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0347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FII-DIGECOG-AF-007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cumplimiento del Plan Anual de Compras y Contrataciones (PACC). 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964307"/>
                  </a:ext>
                </a:extLst>
              </a:tr>
              <a:tr h="50347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FII-DIGECOG-AF-008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inventarios de bienes muebles y consumo realizados.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961550"/>
                  </a:ext>
                </a:extLst>
              </a:tr>
              <a:tr h="50347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FII-DIGECOG-AF-009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informes financieros  de la unidad ejecutora al cierre 2022 y corte 2023, elaborados y remitidos oportunamente.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017269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de indicadores medidos</a:t>
                      </a:r>
                      <a:r>
                        <a:rPr lang="es-E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T4:  9</a:t>
                      </a:r>
                    </a:p>
                    <a:p>
                      <a:pPr algn="ctr" fontAlgn="ctr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407116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84350353-42FC-4392-92CA-87F82ED43A14}"/>
              </a:ext>
            </a:extLst>
          </p:cNvPr>
          <p:cNvSpPr txBox="1"/>
          <p:nvPr/>
        </p:nvSpPr>
        <p:spPr>
          <a:xfrm>
            <a:off x="2879648" y="486880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Administrativo y Financiero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257A540-9F8A-42A3-8493-DABF4A16C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24" y="3543155"/>
            <a:ext cx="1314000" cy="1314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3185DAC-8273-40CF-B789-B7BE92669F75}"/>
              </a:ext>
            </a:extLst>
          </p:cNvPr>
          <p:cNvSpPr txBox="1"/>
          <p:nvPr/>
        </p:nvSpPr>
        <p:spPr>
          <a:xfrm>
            <a:off x="5520521" y="4094804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308F9FF-8030-47D6-BE98-5E5FC97C98DC}"/>
              </a:ext>
            </a:extLst>
          </p:cNvPr>
          <p:cNvSpPr txBox="1"/>
          <p:nvPr/>
        </p:nvSpPr>
        <p:spPr>
          <a:xfrm>
            <a:off x="4642857" y="4094804"/>
            <a:ext cx="710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97.99%</a:t>
            </a:r>
            <a:endParaRPr lang="es-DO" sz="1200" b="1" dirty="0"/>
          </a:p>
        </p:txBody>
      </p:sp>
    </p:spTree>
    <p:extLst>
      <p:ext uri="{BB962C8B-B14F-4D97-AF65-F5344CB8AC3E}">
        <p14:creationId xmlns:p14="http://schemas.microsoft.com/office/powerpoint/2010/main" val="324826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406" y="5246904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657638" y="504105"/>
            <a:ext cx="89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de Tecnología de la Información y Comunicaciones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883524"/>
              </p:ext>
            </p:extLst>
          </p:nvPr>
        </p:nvGraphicFramePr>
        <p:xfrm>
          <a:off x="1725717" y="1469875"/>
          <a:ext cx="8804882" cy="3897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247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317226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661621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774188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78329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776079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49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963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Octubre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Diciembre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71037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FII-DIGECOG-TI-001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cumplimiento del Plan de Mantenimiento de la  Infraestructura TIC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20510"/>
                  </a:ext>
                </a:extLst>
              </a:tr>
              <a:tr h="53524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FII-DIGECOG-TI-002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adquisición, renovación y  actualización de licencias y equipos.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5667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FII-DIGECOG-TI-003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documentación de la infraestructura de la red realizada.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5667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FII-DIGECOG-TI-004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avance del Plan de Infraestructura Tecnológica con alta disponibilidad y contingente.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57035"/>
                  </a:ext>
                </a:extLst>
              </a:tr>
              <a:tr h="5667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FII-DIGECOG-TI-006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cumplimento del cronograma de desarrollo de sistemas de información para la automatización de los procesos internos.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26759"/>
                  </a:ext>
                </a:extLst>
              </a:tr>
              <a:tr h="5667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FII-DIGECOG-TI-007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actualizaciones de los sistemas internos.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791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521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02" y="5015441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52775" y="504105"/>
            <a:ext cx="89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de Tecnología de la Información y Comunicaciones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476528"/>
              </p:ext>
            </p:extLst>
          </p:nvPr>
        </p:nvGraphicFramePr>
        <p:xfrm>
          <a:off x="1472614" y="1203772"/>
          <a:ext cx="9101363" cy="3562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0071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361580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683900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800257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809671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835884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68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91516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Octubre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Diciembre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71742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FII-DIGECOG-TI-008 </a:t>
                      </a: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asistencia tecnológica brindada interna y externa, realizadas.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941973"/>
                  </a:ext>
                </a:extLst>
              </a:tr>
              <a:tr h="5405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FII-DIGECOG-TI-010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Plan Elaborado para la Implantación de la ISO 27001.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6399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FII-DIGECOG-TI-011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actualizaciones de la matriz de riesgos TICS. 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6399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FII-DIGECOG-TI-013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Porcentaje de accesos otorgados a la infraestructura TIC.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068259"/>
                  </a:ext>
                </a:extLst>
              </a:tr>
              <a:tr h="6399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FII-DIGECOG-TI-014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Número de respaldo de la información digital de la DIGECOG realizado.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60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580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02" y="5015441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52775" y="504105"/>
            <a:ext cx="89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de Tecnología de la Información y Comunicaciones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518432"/>
              </p:ext>
            </p:extLst>
          </p:nvPr>
        </p:nvGraphicFramePr>
        <p:xfrm>
          <a:off x="1472614" y="1203772"/>
          <a:ext cx="9101363" cy="28231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0071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361580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683900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800257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809671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835884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68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91516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Octubre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Diciembre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71742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FII-DIGECOG-TI-015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Número de evaluación del índice del uso de TIC e implementación de Gobierno Electrónico en el Estado Dominicano (</a:t>
                      </a:r>
                      <a:r>
                        <a:rPr lang="es-ES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iTICge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941973"/>
                  </a:ext>
                </a:extLst>
              </a:tr>
              <a:tr h="5405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FII-DIGECOG-TI-016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Número de  Recertificación </a:t>
                      </a:r>
                      <a:r>
                        <a:rPr lang="es-ES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Nortic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6399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FII-DIGECOG-TI-017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implementación de la oficina sin papeles de acuerdo al plan.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54056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de indicadores medidos</a:t>
                      </a:r>
                      <a:r>
                        <a:rPr lang="es-E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T4:  14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618638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2CA56559-43D5-4F0A-BF7A-168233E941B0}"/>
              </a:ext>
            </a:extLst>
          </p:cNvPr>
          <p:cNvSpPr txBox="1"/>
          <p:nvPr/>
        </p:nvSpPr>
        <p:spPr>
          <a:xfrm>
            <a:off x="5248158" y="4829988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14CE1D9-1C8B-4B27-8AB4-568A4F77E39C}"/>
              </a:ext>
            </a:extLst>
          </p:cNvPr>
          <p:cNvGrpSpPr/>
          <p:nvPr/>
        </p:nvGrpSpPr>
        <p:grpSpPr>
          <a:xfrm>
            <a:off x="3916218" y="4275311"/>
            <a:ext cx="1386355" cy="1386355"/>
            <a:chOff x="3916218" y="5019126"/>
            <a:chExt cx="1386355" cy="138635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6AEC731E-00FC-4915-B215-D54054611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218" y="5019126"/>
              <a:ext cx="1386355" cy="1386355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CB142D84-7D58-471B-B96C-9F0F88B83A49}"/>
                </a:ext>
              </a:extLst>
            </p:cNvPr>
            <p:cNvSpPr txBox="1"/>
            <p:nvPr/>
          </p:nvSpPr>
          <p:spPr>
            <a:xfrm>
              <a:off x="4254014" y="5580065"/>
              <a:ext cx="710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/>
                <a:t>100%</a:t>
              </a:r>
              <a:endParaRPr lang="es-DO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9632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949" y="5283612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31091" y="504105"/>
            <a:ext cx="89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Jurídico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173418"/>
              </p:ext>
            </p:extLst>
          </p:nvPr>
        </p:nvGraphicFramePr>
        <p:xfrm>
          <a:off x="1850930" y="968913"/>
          <a:ext cx="9101363" cy="42724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0071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361580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683900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800257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809671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835884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68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91516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Octubre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Diciembre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45603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FII-DIGECOG-DJ-001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Cantidad de auditorías de cumplimiento legal.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941973"/>
                  </a:ext>
                </a:extLst>
              </a:tr>
              <a:tr h="5405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FII-Digecog-DJ-005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Porcentaje de acuerdos interinstitucionales elaborados y monitoreados. 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6399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FII-DIGECOG-DJ-006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Porcentaje de procesos de compras y contrataciones realizados oportunamente.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639982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FII-DIGECOG-DJ-007</a:t>
                      </a: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Porcentaje de contratos y adendas elaborados, notariados o renovados.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925873"/>
                  </a:ext>
                </a:extLst>
              </a:tr>
              <a:tr h="4306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FII-DIGECOG-DJ-008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Porcentajes de asesorías y procesos legales.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287379"/>
                  </a:ext>
                </a:extLst>
              </a:tr>
              <a:tr h="6399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FII-DIGECOG-DJ-009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Porcentaje de avance en la implementación del programa de Cumplimiento Regulatorio y </a:t>
                      </a:r>
                      <a:r>
                        <a:rPr lang="es-ES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Compliance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15%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580957"/>
                  </a:ext>
                </a:extLst>
              </a:tr>
              <a:tr h="54056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de indicadores medidos</a:t>
                      </a:r>
                      <a:r>
                        <a:rPr lang="es-E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T4:  6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618638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73C1B579-CB4B-4E52-BB61-4379A381D0C5}"/>
              </a:ext>
            </a:extLst>
          </p:cNvPr>
          <p:cNvSpPr txBox="1"/>
          <p:nvPr/>
        </p:nvSpPr>
        <p:spPr>
          <a:xfrm>
            <a:off x="5728218" y="5796047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35F54AC-7674-46E6-9EED-822228F43EA0}"/>
              </a:ext>
            </a:extLst>
          </p:cNvPr>
          <p:cNvGrpSpPr/>
          <p:nvPr/>
        </p:nvGrpSpPr>
        <p:grpSpPr>
          <a:xfrm>
            <a:off x="4396278" y="5241370"/>
            <a:ext cx="1386355" cy="1386355"/>
            <a:chOff x="3916218" y="5019126"/>
            <a:chExt cx="1386355" cy="138635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4AFD8C3C-6092-4D6D-AEC9-015520DD0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218" y="5019126"/>
              <a:ext cx="1386355" cy="1386355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81D36472-C533-4027-A322-333C095DEC30}"/>
                </a:ext>
              </a:extLst>
            </p:cNvPr>
            <p:cNvSpPr txBox="1"/>
            <p:nvPr/>
          </p:nvSpPr>
          <p:spPr>
            <a:xfrm>
              <a:off x="4254014" y="5580065"/>
              <a:ext cx="710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/>
                <a:t>100%</a:t>
              </a:r>
              <a:endParaRPr lang="es-DO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19778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490102" y="504105"/>
            <a:ext cx="89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de Comunicaciones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441377"/>
              </p:ext>
            </p:extLst>
          </p:nvPr>
        </p:nvGraphicFramePr>
        <p:xfrm>
          <a:off x="1177848" y="965770"/>
          <a:ext cx="9565548" cy="4696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4191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431023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718780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84107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85096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92951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68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91516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Octubre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Diciembre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1907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FII-DIGECOG-DC-001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cumplimiento del plan de comunicación.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67%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67%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67%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84%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(De 4 actividades programadas en el trimestre se ejecutaron dos (2), una (1) no se realizó y una (1) no alcanzó la meta establecida)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20510"/>
                  </a:ext>
                </a:extLst>
              </a:tr>
              <a:tr h="56121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FII-DIGECOG-DC-002</a:t>
                      </a: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Cantidad de seguidores en el conjunto de redes sociales (Facebook, Twitter, Instagram).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2000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1364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68%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(Al corte del referido T4 se obtuvieron 245 nuevos seguidores)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16574"/>
                  </a:ext>
                </a:extLst>
              </a:tr>
              <a:tr h="37906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FII-DIGECOG-DC-003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Cantidad de rebranding institucional.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0%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(No se realizó por falta de recursos económicos)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4017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FII-DIGECOG-DC-004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Porcentaje de reconocimiento y aceptabilidad institucional.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96%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40173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FII-DIGECOG-DC-005</a:t>
                      </a: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Porcentaje de perfil mediático institucional gestionado.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12106"/>
                  </a:ext>
                </a:extLst>
              </a:tr>
              <a:tr h="53032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FII-DIGECOG-DC-006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Porcentaje de cumplimiento actividades del  cronograma responsabilidad social 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380945"/>
                  </a:ext>
                </a:extLst>
              </a:tr>
              <a:tr h="572394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de indicadores medidos</a:t>
                      </a:r>
                      <a:r>
                        <a:rPr lang="es-E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T4:  6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8DF26206-4EA5-4E5C-A5E9-8F43C5003214}"/>
              </a:ext>
            </a:extLst>
          </p:cNvPr>
          <p:cNvSpPr txBox="1"/>
          <p:nvPr/>
        </p:nvSpPr>
        <p:spPr>
          <a:xfrm>
            <a:off x="5688141" y="5985551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F3818C5-19DB-4FF9-BAEB-15A263290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04" y="5675103"/>
            <a:ext cx="1152376" cy="115237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C6B1431-60F0-4BD9-875F-08E44D1CDDF8}"/>
              </a:ext>
            </a:extLst>
          </p:cNvPr>
          <p:cNvSpPr txBox="1"/>
          <p:nvPr/>
        </p:nvSpPr>
        <p:spPr>
          <a:xfrm>
            <a:off x="4699611" y="6124050"/>
            <a:ext cx="710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85.02%</a:t>
            </a:r>
            <a:endParaRPr lang="es-DO" sz="1200" b="1" dirty="0"/>
          </a:p>
        </p:txBody>
      </p:sp>
    </p:spTree>
    <p:extLst>
      <p:ext uri="{BB962C8B-B14F-4D97-AF65-F5344CB8AC3E}">
        <p14:creationId xmlns:p14="http://schemas.microsoft.com/office/powerpoint/2010/main" val="2825109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31091" y="509884"/>
            <a:ext cx="89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ficina de Acceso a la Información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EA2DDB3-9563-4FD2-84E6-4D8076FC3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82472"/>
              </p:ext>
            </p:extLst>
          </p:nvPr>
        </p:nvGraphicFramePr>
        <p:xfrm>
          <a:off x="1850930" y="968913"/>
          <a:ext cx="9101363" cy="4508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0071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361580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683900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800257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809671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835884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68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91516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Octubre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Diciembre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45603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FII-DIGECOG-OAI-001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publicaciones de promoción de la OAI realizadas.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941973"/>
                  </a:ext>
                </a:extLst>
              </a:tr>
              <a:tr h="5405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FII-DIGECOG-OAI-002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informes estadísticos y de balance de gestión elaborados.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6399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FII-DIGECOG-OAI-003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Porciento de quejas, denuncias, reclamaciones y sugerencias recibidas y tramitadas de forma oportuna.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6399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FII-DIGECOG-OAI-004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Porciento de satisfacción con el servicio de la OAI brindado.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85%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925873"/>
                  </a:ext>
                </a:extLst>
              </a:tr>
              <a:tr h="430699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FII-DIGECOG-OAI-005 </a:t>
                      </a: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Índice de cumplimiento de estándares de transparencia institucional.</a:t>
                      </a:r>
                    </a:p>
                    <a:p>
                      <a:pPr algn="l" fontAlgn="ctr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99%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N/D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N/D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99%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(Las evaluaciones correspondiente a los meses de noviembre y diciembre aún no han sido remitidas por la DIGEIG)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287379"/>
                  </a:ext>
                </a:extLst>
              </a:tr>
              <a:tr h="6399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FII-DIGECOG-OAI-006 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solicitudes de información respondidas satisfactoria y oportunamente a través del SAIP.</a:t>
                      </a:r>
                    </a:p>
                    <a:p>
                      <a:pPr algn="l" fontAlgn="ctr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580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954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949" y="5283612"/>
            <a:ext cx="2523078" cy="122969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655074"/>
              </p:ext>
            </p:extLst>
          </p:nvPr>
        </p:nvGraphicFramePr>
        <p:xfrm>
          <a:off x="1850930" y="968913"/>
          <a:ext cx="9101363" cy="14832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0071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361580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683900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800257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809671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835884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68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91516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Octubre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Diciembre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45603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FII-DIGECOG-OAI-008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sensibilizados realizadas y actividad de reconocimiento anual en temas de valores éticos institucionales. 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941973"/>
                  </a:ext>
                </a:extLst>
              </a:tr>
              <a:tr h="54056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de indicadores medidos</a:t>
                      </a:r>
                      <a:r>
                        <a:rPr lang="es-E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T4:  7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618638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68A46051-3CB5-4823-95D1-2BFA15E3DF1C}"/>
              </a:ext>
            </a:extLst>
          </p:cNvPr>
          <p:cNvSpPr txBox="1"/>
          <p:nvPr/>
        </p:nvSpPr>
        <p:spPr>
          <a:xfrm>
            <a:off x="5977407" y="3124752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F52127-8267-451A-9C3C-E4F074C23F5D}"/>
              </a:ext>
            </a:extLst>
          </p:cNvPr>
          <p:cNvSpPr txBox="1"/>
          <p:nvPr/>
        </p:nvSpPr>
        <p:spPr>
          <a:xfrm>
            <a:off x="1931091" y="509884"/>
            <a:ext cx="89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ficina de Acceso a la Información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7741AB-7AC2-4267-90FA-5A81FDDB1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99" y="2668865"/>
            <a:ext cx="1314000" cy="1314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B327A06-2BC3-4032-8937-D44374FADEFB}"/>
              </a:ext>
            </a:extLst>
          </p:cNvPr>
          <p:cNvSpPr txBox="1"/>
          <p:nvPr/>
        </p:nvSpPr>
        <p:spPr>
          <a:xfrm>
            <a:off x="5083618" y="3152001"/>
            <a:ext cx="710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98.65%</a:t>
            </a:r>
            <a:endParaRPr lang="es-DO" sz="1200" b="1" dirty="0"/>
          </a:p>
        </p:txBody>
      </p:sp>
    </p:spTree>
    <p:extLst>
      <p:ext uri="{BB962C8B-B14F-4D97-AF65-F5344CB8AC3E}">
        <p14:creationId xmlns:p14="http://schemas.microsoft.com/office/powerpoint/2010/main" val="1490234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922" y="544127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250506" y="934335"/>
            <a:ext cx="580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Planes de acción identificados al cierre del Cuarto trimestre de ejecución POA 2023.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DCEBD079-174E-441F-88A2-DBE1A805C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919576"/>
              </p:ext>
            </p:extLst>
          </p:nvPr>
        </p:nvGraphicFramePr>
        <p:xfrm>
          <a:off x="737700" y="1674063"/>
          <a:ext cx="10830323" cy="40967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1082">
                  <a:extLst>
                    <a:ext uri="{9D8B030D-6E8A-4147-A177-3AD203B41FA5}">
                      <a16:colId xmlns:a16="http://schemas.microsoft.com/office/drawing/2014/main" val="3211113741"/>
                    </a:ext>
                  </a:extLst>
                </a:gridCol>
                <a:gridCol w="6799241">
                  <a:extLst>
                    <a:ext uri="{9D8B030D-6E8A-4147-A177-3AD203B41FA5}">
                      <a16:colId xmlns:a16="http://schemas.microsoft.com/office/drawing/2014/main" val="3619378155"/>
                    </a:ext>
                  </a:extLst>
                </a:gridCol>
              </a:tblGrid>
              <a:tr h="491331">
                <a:tc gridSpan="2"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354463"/>
                  </a:ext>
                </a:extLst>
              </a:tr>
              <a:tr h="327529"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 de Acción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37561"/>
                  </a:ext>
                </a:extLst>
              </a:tr>
              <a:tr h="79142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Dirección de Procesamiento Contable y Estados Financieros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FII-DIGECOG-PC-004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Unidades Ejecutoras del Gobierno Central con sus saldos contables saneados. </a:t>
                      </a:r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Indicador Operativo.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fontAlgn="t"/>
                      <a:r>
                        <a:rPr lang="es-ES" sz="12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r>
                        <a:rPr lang="es-DO" sz="1200" b="1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ste</a:t>
                      </a:r>
                      <a:r>
                        <a:rPr lang="es-DO" sz="12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indicador presentó un logro de un 90% al corte. Del 24% programado se logró sanear el 21.60%.</a:t>
                      </a:r>
                      <a:endParaRPr lang="es-ES" sz="1200" b="1" i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701638"/>
                  </a:ext>
                </a:extLst>
              </a:tr>
              <a:tr h="63864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FII-DIGECOG-PC-009 </a:t>
                      </a: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Instituciones del Gobierno Central con el Sistema de Contabilidad Gubernamental implementado. </a:t>
                      </a:r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Indicador Operativo.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r>
                        <a:rPr lang="es-DO" sz="1200" b="1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ste</a:t>
                      </a:r>
                      <a:r>
                        <a:rPr lang="es-DO" sz="12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indicador presentó un logro de un 94% al corte. Del 11% programado se logró implementar el 10.34%.</a:t>
                      </a:r>
                      <a:endParaRPr lang="es-ES" sz="1200" b="1" i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2368"/>
                  </a:ext>
                </a:extLst>
              </a:tr>
              <a:tr h="62739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de Planificación y Desarrollo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FII-DIGECOG-PD-013 </a:t>
                      </a: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satisfacción de los grupos de interés, identificado y analizado por género. </a:t>
                      </a:r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Indicador Transversal.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r>
                        <a:rPr lang="es-DO" sz="1200" b="1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ste</a:t>
                      </a:r>
                      <a:r>
                        <a:rPr lang="es-DO" sz="12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indicador presentó un logro de un 98% al corte. </a:t>
                      </a:r>
                      <a:r>
                        <a:rPr lang="es-ES" sz="12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Será ejecutado un plan de mejora para los aspectos que quedaron con bajo desempeño de las encuestas (Servicios generales y Planificación y Desarrollo)</a:t>
                      </a:r>
                      <a:endParaRPr lang="es-ES" sz="1200" b="1" i="1" u="none" strike="noStrike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8598791"/>
                  </a:ext>
                </a:extLst>
              </a:tr>
              <a:tr h="72729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Administrativo Financiero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FII-DIGECOG-AF-003 </a:t>
                      </a: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Ejecutar cronograma del plan de mantenimiento de la planta física, vehículos, equipos y servicios de mayordomía 2023. </a:t>
                      </a:r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Indicador Operativo.</a:t>
                      </a:r>
                      <a:endParaRPr lang="es-ES" sz="1200" b="1" i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r>
                        <a:rPr lang="es-DO" sz="1200" b="1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ste</a:t>
                      </a:r>
                      <a:r>
                        <a:rPr lang="es-DO" sz="12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indicador presentó un logro de un 96% al corte. </a:t>
                      </a:r>
                      <a:r>
                        <a:rPr lang="es-ES" sz="12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Fueron programados 152 mantenimientos, de los cuales fueron ejecutados 143. Los mantenimientos de vehículos no realizados, responden a un lineamiento de la Dirección General de que se realicen los mantenimientos cuando se complete el kilometraje más no por el tiempo, como fue programado.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300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13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289" y="5477432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527828" y="273708"/>
            <a:ext cx="533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Efectividad POA</a:t>
            </a:r>
          </a:p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Cuarto trimestre 2023</a:t>
            </a:r>
            <a:endParaRPr lang="es-DO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33712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A756903-D082-4EA4-99F4-116849D5D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640614"/>
              </p:ext>
            </p:extLst>
          </p:nvPr>
        </p:nvGraphicFramePr>
        <p:xfrm>
          <a:off x="1476461" y="1093435"/>
          <a:ext cx="9571840" cy="3618800"/>
        </p:xfrm>
        <a:graphic>
          <a:graphicData uri="http://schemas.openxmlformats.org/drawingml/2006/table">
            <a:tbl>
              <a:tblPr>
                <a:effectLst/>
                <a:tableStyleId>{3B4B98B0-60AC-42C2-AFA5-B58CD77FA1E5}</a:tableStyleId>
              </a:tblPr>
              <a:tblGrid>
                <a:gridCol w="2876536">
                  <a:extLst>
                    <a:ext uri="{9D8B030D-6E8A-4147-A177-3AD203B41FA5}">
                      <a16:colId xmlns:a16="http://schemas.microsoft.com/office/drawing/2014/main" val="3055589955"/>
                    </a:ext>
                  </a:extLst>
                </a:gridCol>
                <a:gridCol w="1285010">
                  <a:extLst>
                    <a:ext uri="{9D8B030D-6E8A-4147-A177-3AD203B41FA5}">
                      <a16:colId xmlns:a16="http://schemas.microsoft.com/office/drawing/2014/main" val="2679889954"/>
                    </a:ext>
                  </a:extLst>
                </a:gridCol>
                <a:gridCol w="982974">
                  <a:extLst>
                    <a:ext uri="{9D8B030D-6E8A-4147-A177-3AD203B41FA5}">
                      <a16:colId xmlns:a16="http://schemas.microsoft.com/office/drawing/2014/main" val="1635421959"/>
                    </a:ext>
                  </a:extLst>
                </a:gridCol>
                <a:gridCol w="1310898">
                  <a:extLst>
                    <a:ext uri="{9D8B030D-6E8A-4147-A177-3AD203B41FA5}">
                      <a16:colId xmlns:a16="http://schemas.microsoft.com/office/drawing/2014/main" val="4195498401"/>
                    </a:ext>
                  </a:extLst>
                </a:gridCol>
                <a:gridCol w="1558211">
                  <a:extLst>
                    <a:ext uri="{9D8B030D-6E8A-4147-A177-3AD203B41FA5}">
                      <a16:colId xmlns:a16="http://schemas.microsoft.com/office/drawing/2014/main" val="240973117"/>
                    </a:ext>
                  </a:extLst>
                </a:gridCol>
                <a:gridCol w="1558211">
                  <a:extLst>
                    <a:ext uri="{9D8B030D-6E8A-4147-A177-3AD203B41FA5}">
                      <a16:colId xmlns:a16="http://schemas.microsoft.com/office/drawing/2014/main" val="3171605507"/>
                    </a:ext>
                  </a:extLst>
                </a:gridCol>
              </a:tblGrid>
              <a:tr h="46563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Monitoreo T4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428213"/>
                  </a:ext>
                </a:extLst>
              </a:tr>
              <a:tr h="632529"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Cantidad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indicadores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 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indicadores.</a:t>
                      </a:r>
                    </a:p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60%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actividades.</a:t>
                      </a:r>
                    </a:p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40%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 T4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Observaciones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255280"/>
                  </a:ext>
                </a:extLst>
              </a:tr>
              <a:tr h="47943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Dirección de Normas y Procedimientos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407473"/>
                  </a:ext>
                </a:extLst>
              </a:tr>
              <a:tr h="53483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Dirección de Procesamientos Contables y Estados Financieros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59.56%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99.56%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638609"/>
                  </a:ext>
                </a:extLst>
              </a:tr>
              <a:tr h="47292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Dirección de Análisis de la Información Financiera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78517"/>
                  </a:ext>
                </a:extLst>
              </a:tr>
              <a:tr h="475278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 de Recursos Humanos</a:t>
                      </a:r>
                      <a:endParaRPr lang="es-DO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59.97%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99.97%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355886"/>
                  </a:ext>
                </a:extLst>
              </a:tr>
              <a:tr h="4764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 de Planificación y Desarrollo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59.85%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37.10%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96.95%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 departamento posee cuatro (4) actividades en proceso.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35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467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922" y="544127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250506" y="934335"/>
            <a:ext cx="580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Planes de acción identificados al cierre del Cuarto trimestre de ejecución POA 2023.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DCEBD079-174E-441F-88A2-DBE1A805C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195768"/>
              </p:ext>
            </p:extLst>
          </p:nvPr>
        </p:nvGraphicFramePr>
        <p:xfrm>
          <a:off x="737700" y="1674063"/>
          <a:ext cx="10830323" cy="3092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1082">
                  <a:extLst>
                    <a:ext uri="{9D8B030D-6E8A-4147-A177-3AD203B41FA5}">
                      <a16:colId xmlns:a16="http://schemas.microsoft.com/office/drawing/2014/main" val="3211113741"/>
                    </a:ext>
                  </a:extLst>
                </a:gridCol>
                <a:gridCol w="6799241">
                  <a:extLst>
                    <a:ext uri="{9D8B030D-6E8A-4147-A177-3AD203B41FA5}">
                      <a16:colId xmlns:a16="http://schemas.microsoft.com/office/drawing/2014/main" val="3619378155"/>
                    </a:ext>
                  </a:extLst>
                </a:gridCol>
              </a:tblGrid>
              <a:tr h="491331">
                <a:tc gridSpan="2"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354463"/>
                  </a:ext>
                </a:extLst>
              </a:tr>
              <a:tr h="327529"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 de Acción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37561"/>
                  </a:ext>
                </a:extLst>
              </a:tr>
              <a:tr h="79142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de Comunicación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FII-DIGECOG-DC-001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cumplimiento del plan de comunicación. </a:t>
                      </a:r>
                      <a:r>
                        <a:rPr lang="es-E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 Operativo.</a:t>
                      </a:r>
                      <a:endParaRPr lang="es-DO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s-ES" sz="12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r>
                        <a:rPr lang="es-DO" sz="1200" b="1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ste</a:t>
                      </a:r>
                      <a:r>
                        <a:rPr lang="es-DO" sz="12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indicador presentó un logro de un 84% al corte. </a:t>
                      </a:r>
                      <a:r>
                        <a:rPr lang="es-ES" sz="12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4 actividades programadas en el trimestre se ejecutaron dos (2), una (1) no se realizó y una (1) no alcanzó la meta establecida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701638"/>
                  </a:ext>
                </a:extLst>
              </a:tr>
              <a:tr h="638647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FII-DIGECOG-DC-002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Cantidad de seguidores en el conjunto de redes sociales (Facebook, Twitter, Instagram). </a:t>
                      </a:r>
                      <a:r>
                        <a:rPr lang="es-E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 Operativo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r>
                        <a:rPr lang="es-DO" sz="1200" b="1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ste</a:t>
                      </a:r>
                      <a:r>
                        <a:rPr lang="es-DO" sz="12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indicador presentó un logro de un 68% al corte. De una meta de 2000 seguidores </a:t>
                      </a:r>
                      <a:r>
                        <a:rPr lang="es-ES" sz="12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 obtuvieron 1364 nuevos seguidores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50301"/>
                  </a:ext>
                </a:extLst>
              </a:tr>
              <a:tr h="38209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FII-DIGECOG-DC-003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Cantidad de rebranding institucional. </a:t>
                      </a:r>
                      <a:r>
                        <a:rPr lang="es-E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 Operativo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r>
                        <a:rPr lang="es-DO" sz="1200" b="1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ste</a:t>
                      </a:r>
                      <a:r>
                        <a:rPr lang="es-DO" sz="12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indicador presentó un logro de un 0% al corte. No se realizó por falta de recursos económicos.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2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5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55" y="5170128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348227" y="810856"/>
            <a:ext cx="7495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Actividades pendientes de realizar o en proceso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11027"/>
              </p:ext>
            </p:extLst>
          </p:nvPr>
        </p:nvGraphicFramePr>
        <p:xfrm>
          <a:off x="2065343" y="1433481"/>
          <a:ext cx="8061309" cy="36962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6780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05484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420968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</a:tblGrid>
              <a:tr h="37780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Departamento: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Actividad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51244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de Planificación y Desarrollo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Actividades en proceso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</a:br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DP-10: </a:t>
                      </a: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Socializar Plan Operativo 2024 aprobado a todas las áreas.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2035042"/>
                  </a:ext>
                </a:extLst>
              </a:tr>
              <a:tr h="51244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DP-04: </a:t>
                      </a: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Actualizar matriz de los grupos de interés por áreas.</a:t>
                      </a:r>
                      <a:endParaRPr lang="es-D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2124402"/>
                  </a:ext>
                </a:extLst>
              </a:tr>
              <a:tr h="21944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DP-42: </a:t>
                      </a: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Realizar acciones para completar los acuerdos de revisión por la dirección.</a:t>
                      </a:r>
                      <a:endParaRPr lang="es-D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7687795"/>
                  </a:ext>
                </a:extLst>
              </a:tr>
              <a:tr h="21944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DP-76: </a:t>
                      </a: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Elaborar Plan de Mejora de los resultados de la encuesta de satisfacción de servicios del Departamento de Planificación y Desarrollo.</a:t>
                      </a:r>
                      <a:endParaRPr lang="es-D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3544681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Administrativo Financiero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Actividades pendientes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AF-21: </a:t>
                      </a: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Actualizar las tablas de retención y valoración documental a los archivos de gestión de la institución.</a:t>
                      </a:r>
                      <a:endParaRPr lang="es-D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534172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de Comunicación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DC-19: </a:t>
                      </a:r>
                      <a:r>
                        <a:rPr lang="es-D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Realizar manual de identidad.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0017894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Oficina de Acceso a la Información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</a:t>
                      </a:r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I-4: </a:t>
                      </a: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Publicar en las redes sociales informaciones relativas a la transparencia y acceso a la información. </a:t>
                      </a:r>
                      <a:endParaRPr lang="es-D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1669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552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250" y="4946486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620195" y="776149"/>
            <a:ext cx="533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Efectividad POA </a:t>
            </a: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CUARTO TRIMESTRE 2023.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866698" y="4799912"/>
            <a:ext cx="32147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Elaborado por:</a:t>
            </a:r>
          </a:p>
          <a:p>
            <a:pPr algn="ctr"/>
            <a:endParaRPr lang="es-ES" sz="1200" dirty="0"/>
          </a:p>
          <a:p>
            <a:pPr algn="ctr"/>
            <a:endParaRPr lang="es-ES" sz="1200" dirty="0"/>
          </a:p>
          <a:p>
            <a:pPr algn="ctr"/>
            <a:endParaRPr lang="es-DO" sz="1200" dirty="0"/>
          </a:p>
          <a:p>
            <a:pPr algn="ctr"/>
            <a:r>
              <a:rPr lang="es-ES" sz="1200" dirty="0"/>
              <a:t>Alexandra Merán</a:t>
            </a:r>
          </a:p>
          <a:p>
            <a:pPr algn="ctr"/>
            <a:r>
              <a:rPr lang="es-ES" sz="1000" dirty="0"/>
              <a:t>Enc. Div. de Monitoreo de Programas, Planes y Proyectos.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1B06BBC-50D2-41E8-9758-52F10F8E53C8}"/>
              </a:ext>
            </a:extLst>
          </p:cNvPr>
          <p:cNvSpPr txBox="1"/>
          <p:nvPr/>
        </p:nvSpPr>
        <p:spPr>
          <a:xfrm>
            <a:off x="5924476" y="4742996"/>
            <a:ext cx="34221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Aprobado por:</a:t>
            </a:r>
          </a:p>
          <a:p>
            <a:pPr algn="ctr"/>
            <a:endParaRPr lang="es-ES" sz="1200" dirty="0"/>
          </a:p>
          <a:p>
            <a:pPr algn="ctr"/>
            <a:endParaRPr lang="es-ES" sz="1200" dirty="0"/>
          </a:p>
          <a:p>
            <a:pPr algn="ctr"/>
            <a:endParaRPr lang="es-DO" sz="1200" dirty="0"/>
          </a:p>
          <a:p>
            <a:pPr algn="ctr"/>
            <a:r>
              <a:rPr lang="es-ES" sz="1200" dirty="0"/>
              <a:t>Laura Perez Lalane</a:t>
            </a:r>
          </a:p>
          <a:p>
            <a:pPr algn="ctr"/>
            <a:r>
              <a:rPr lang="es-ES" sz="1000" dirty="0"/>
              <a:t>Enc. Dpto. de Planificación y Desarrollo.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56B6E78A-931A-47A7-B7F2-B6862F946670}"/>
              </a:ext>
            </a:extLst>
          </p:cNvPr>
          <p:cNvGrpSpPr/>
          <p:nvPr/>
        </p:nvGrpSpPr>
        <p:grpSpPr>
          <a:xfrm>
            <a:off x="1499006" y="2120019"/>
            <a:ext cx="9578225" cy="2297490"/>
            <a:chOff x="1499006" y="2120019"/>
            <a:chExt cx="9578225" cy="2297490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676B0A7-8BB0-4047-9DF2-814D9A239DE1}"/>
                </a:ext>
              </a:extLst>
            </p:cNvPr>
            <p:cNvSpPr txBox="1"/>
            <p:nvPr/>
          </p:nvSpPr>
          <p:spPr>
            <a:xfrm>
              <a:off x="1499006" y="4078955"/>
              <a:ext cx="21706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Primer trimestre 2023</a:t>
              </a:r>
              <a:endParaRPr lang="es-DO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1579B60D-5274-44AF-9100-FE42CD2BDD4A}"/>
                </a:ext>
              </a:extLst>
            </p:cNvPr>
            <p:cNvSpPr txBox="1"/>
            <p:nvPr/>
          </p:nvSpPr>
          <p:spPr>
            <a:xfrm>
              <a:off x="3869225" y="4078955"/>
              <a:ext cx="23552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Segundo trimestre 2023</a:t>
              </a:r>
              <a:endParaRPr lang="es-DO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2E7F15D-B77D-46C7-89E6-8ACDEE0E855B}"/>
                </a:ext>
              </a:extLst>
            </p:cNvPr>
            <p:cNvSpPr txBox="1"/>
            <p:nvPr/>
          </p:nvSpPr>
          <p:spPr>
            <a:xfrm>
              <a:off x="6638634" y="4071438"/>
              <a:ext cx="20181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Tercer trimestre 2023</a:t>
              </a:r>
              <a:endParaRPr lang="es-DO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1C678385-EDF1-4326-B237-9126B14BFDD2}"/>
                </a:ext>
              </a:extLst>
            </p:cNvPr>
            <p:cNvGrpSpPr/>
            <p:nvPr/>
          </p:nvGrpSpPr>
          <p:grpSpPr>
            <a:xfrm>
              <a:off x="1684329" y="2120019"/>
              <a:ext cx="1800000" cy="1800000"/>
              <a:chOff x="1713616" y="2120019"/>
              <a:chExt cx="1800000" cy="1800000"/>
            </a:xfrm>
          </p:grpSpPr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F5415243-D7E4-459F-A4E6-852D445265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3616" y="2120019"/>
                <a:ext cx="1800000" cy="1800000"/>
              </a:xfrm>
              <a:prstGeom prst="rect">
                <a:avLst/>
              </a:prstGeom>
            </p:spPr>
          </p:pic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569927BF-8076-4C35-B513-B1C4B88D629D}"/>
                  </a:ext>
                </a:extLst>
              </p:cNvPr>
              <p:cNvSpPr txBox="1"/>
              <p:nvPr/>
            </p:nvSpPr>
            <p:spPr>
              <a:xfrm>
                <a:off x="2261624" y="2800281"/>
                <a:ext cx="7107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000" b="1" dirty="0"/>
                  <a:t>99%</a:t>
                </a:r>
                <a:endParaRPr lang="es-DO" sz="2000" b="1" dirty="0"/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9B2569D4-9484-4835-BD4B-D2475D35517A}"/>
                </a:ext>
              </a:extLst>
            </p:cNvPr>
            <p:cNvGrpSpPr/>
            <p:nvPr/>
          </p:nvGrpSpPr>
          <p:grpSpPr>
            <a:xfrm>
              <a:off x="4146838" y="2120019"/>
              <a:ext cx="1800000" cy="1800000"/>
              <a:chOff x="3916218" y="5019126"/>
              <a:chExt cx="1386355" cy="1386355"/>
            </a:xfrm>
          </p:grpSpPr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386592C2-F2AA-47D3-9A9C-127AE5260D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6218" y="5019126"/>
                <a:ext cx="1386355" cy="1386355"/>
              </a:xfrm>
              <a:prstGeom prst="rect">
                <a:avLst/>
              </a:prstGeom>
            </p:spPr>
          </p:pic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0297B5C4-FA02-40A1-AF98-ABDA55A16185}"/>
                  </a:ext>
                </a:extLst>
              </p:cNvPr>
              <p:cNvSpPr txBox="1"/>
              <p:nvPr/>
            </p:nvSpPr>
            <p:spPr>
              <a:xfrm>
                <a:off x="4122879" y="5584672"/>
                <a:ext cx="1048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000" b="1" dirty="0"/>
                  <a:t>100%</a:t>
                </a:r>
                <a:endParaRPr lang="es-DO" sz="2000" b="1" dirty="0"/>
              </a:p>
            </p:txBody>
          </p: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C71339CB-79CF-476D-86BA-3C7205CC3CA4}"/>
                </a:ext>
              </a:extLst>
            </p:cNvPr>
            <p:cNvGrpSpPr/>
            <p:nvPr/>
          </p:nvGrpSpPr>
          <p:grpSpPr>
            <a:xfrm>
              <a:off x="6747703" y="2120019"/>
              <a:ext cx="1800000" cy="1800000"/>
              <a:chOff x="7032146" y="2179300"/>
              <a:chExt cx="1800000" cy="1800000"/>
            </a:xfrm>
          </p:grpSpPr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FAC92A15-9B94-449E-813A-E70A7F3093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146" y="2179300"/>
                <a:ext cx="1800000" cy="1800000"/>
              </a:xfrm>
              <a:prstGeom prst="rect">
                <a:avLst/>
              </a:prstGeom>
            </p:spPr>
          </p:pic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7ED66A58-0CC1-4FA3-B009-F7AC11DF0F15}"/>
                  </a:ext>
                </a:extLst>
              </p:cNvPr>
              <p:cNvSpPr txBox="1"/>
              <p:nvPr/>
            </p:nvSpPr>
            <p:spPr>
              <a:xfrm>
                <a:off x="7251438" y="2915243"/>
                <a:ext cx="13614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000" b="1" dirty="0"/>
                  <a:t>99.7%</a:t>
                </a:r>
                <a:endParaRPr lang="es-DO" sz="2000" b="1" dirty="0"/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56B73534-2338-4429-B3BC-C41B4782792F}"/>
                </a:ext>
              </a:extLst>
            </p:cNvPr>
            <p:cNvGrpSpPr/>
            <p:nvPr/>
          </p:nvGrpSpPr>
          <p:grpSpPr>
            <a:xfrm>
              <a:off x="9101142" y="2120019"/>
              <a:ext cx="1800000" cy="1800000"/>
              <a:chOff x="9456524" y="2179300"/>
              <a:chExt cx="1800000" cy="1800000"/>
            </a:xfrm>
          </p:grpSpPr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84E8579C-D265-458A-A16D-7D4FC63C6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56524" y="2179300"/>
                <a:ext cx="1800000" cy="1800000"/>
              </a:xfrm>
              <a:prstGeom prst="rect">
                <a:avLst/>
              </a:prstGeom>
            </p:spPr>
          </p:pic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234D8A2E-0B3E-4292-AD39-846FB83BE9FA}"/>
                  </a:ext>
                </a:extLst>
              </p:cNvPr>
              <p:cNvSpPr txBox="1"/>
              <p:nvPr/>
            </p:nvSpPr>
            <p:spPr>
              <a:xfrm>
                <a:off x="9702051" y="2879245"/>
                <a:ext cx="13614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000" b="1" dirty="0"/>
                  <a:t>97.81%</a:t>
                </a:r>
                <a:endParaRPr lang="es-DO" sz="2000" b="1" dirty="0"/>
              </a:p>
            </p:txBody>
          </p:sp>
        </p:grp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80D567D4-FFA6-48DA-A515-0DF60CA47904}"/>
                </a:ext>
              </a:extLst>
            </p:cNvPr>
            <p:cNvSpPr txBox="1"/>
            <p:nvPr/>
          </p:nvSpPr>
          <p:spPr>
            <a:xfrm>
              <a:off x="8925054" y="4078955"/>
              <a:ext cx="21521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Cuarto trimestre 2023</a:t>
              </a:r>
              <a:endParaRPr lang="es-DO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558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228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080" y="510864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527828" y="273708"/>
            <a:ext cx="533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Efectividad POA</a:t>
            </a:r>
          </a:p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cuarto trimestre 2023</a:t>
            </a:r>
            <a:endParaRPr lang="es-DO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33712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E1DC1EE-0E35-403F-A036-E21A54963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168403"/>
              </p:ext>
            </p:extLst>
          </p:nvPr>
        </p:nvGraphicFramePr>
        <p:xfrm>
          <a:off x="1560721" y="1199254"/>
          <a:ext cx="9270060" cy="3865343"/>
        </p:xfrm>
        <a:graphic>
          <a:graphicData uri="http://schemas.openxmlformats.org/drawingml/2006/table">
            <a:tbl>
              <a:tblPr>
                <a:effectLst/>
                <a:tableStyleId>{3B4B98B0-60AC-42C2-AFA5-B58CD77FA1E5}</a:tableStyleId>
              </a:tblPr>
              <a:tblGrid>
                <a:gridCol w="2867695">
                  <a:extLst>
                    <a:ext uri="{9D8B030D-6E8A-4147-A177-3AD203B41FA5}">
                      <a16:colId xmlns:a16="http://schemas.microsoft.com/office/drawing/2014/main" val="3896740140"/>
                    </a:ext>
                  </a:extLst>
                </a:gridCol>
                <a:gridCol w="1281061">
                  <a:extLst>
                    <a:ext uri="{9D8B030D-6E8A-4147-A177-3AD203B41FA5}">
                      <a16:colId xmlns:a16="http://schemas.microsoft.com/office/drawing/2014/main" val="728769990"/>
                    </a:ext>
                  </a:extLst>
                </a:gridCol>
                <a:gridCol w="1281061">
                  <a:extLst>
                    <a:ext uri="{9D8B030D-6E8A-4147-A177-3AD203B41FA5}">
                      <a16:colId xmlns:a16="http://schemas.microsoft.com/office/drawing/2014/main" val="3174853873"/>
                    </a:ext>
                  </a:extLst>
                </a:gridCol>
                <a:gridCol w="979952">
                  <a:extLst>
                    <a:ext uri="{9D8B030D-6E8A-4147-A177-3AD203B41FA5}">
                      <a16:colId xmlns:a16="http://schemas.microsoft.com/office/drawing/2014/main" val="3348106752"/>
                    </a:ext>
                  </a:extLst>
                </a:gridCol>
                <a:gridCol w="1306868">
                  <a:extLst>
                    <a:ext uri="{9D8B030D-6E8A-4147-A177-3AD203B41FA5}">
                      <a16:colId xmlns:a16="http://schemas.microsoft.com/office/drawing/2014/main" val="2475806904"/>
                    </a:ext>
                  </a:extLst>
                </a:gridCol>
                <a:gridCol w="1553423">
                  <a:extLst>
                    <a:ext uri="{9D8B030D-6E8A-4147-A177-3AD203B41FA5}">
                      <a16:colId xmlns:a16="http://schemas.microsoft.com/office/drawing/2014/main" val="712417136"/>
                    </a:ext>
                  </a:extLst>
                </a:gridCol>
              </a:tblGrid>
              <a:tr h="858840"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Cantidad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indicadores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1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 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indicadores.</a:t>
                      </a:r>
                    </a:p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60%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 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indicadores.</a:t>
                      </a:r>
                    </a:p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60%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actividades.</a:t>
                      </a:r>
                    </a:p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40%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Observaciones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009975"/>
                  </a:ext>
                </a:extLst>
              </a:tr>
              <a:tr h="65140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Administrativo y Financiero</a:t>
                      </a:r>
                      <a:endParaRPr lang="es-DO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59.73%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38.26%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97.99%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departamento posee una (1) actividad sin realizar.</a:t>
                      </a:r>
                      <a:endParaRPr lang="es-D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697068"/>
                  </a:ext>
                </a:extLst>
              </a:tr>
              <a:tr h="38937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de Tecnología de la Información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22648"/>
                  </a:ext>
                </a:extLst>
              </a:tr>
              <a:tr h="65140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de Comunicaciones</a:t>
                      </a:r>
                      <a:endParaRPr lang="es-DO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38.52%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85.02%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departamento posee una (1) actividad sin realizar.</a:t>
                      </a:r>
                      <a:endParaRPr lang="es-D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875128"/>
                  </a:ext>
                </a:extLst>
              </a:tr>
              <a:tr h="389379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Jurídico</a:t>
                      </a:r>
                      <a:endParaRPr lang="es-DO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404943"/>
                  </a:ext>
                </a:extLst>
              </a:tr>
              <a:tr h="32327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Oficina de Acceso a la Información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59.94%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38.71%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98.65%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departamento posee una (1) actividad sin realizar.</a:t>
                      </a:r>
                      <a:endParaRPr lang="es-D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316132"/>
                  </a:ext>
                </a:extLst>
              </a:tr>
              <a:tr h="302004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Efectividad institucional</a:t>
                      </a:r>
                      <a:endParaRPr lang="es-DO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</a:t>
                      </a:r>
                      <a:r>
                        <a:rPr lang="es-DO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39.26%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97.81%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808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892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356" y="5052503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621978" y="892322"/>
            <a:ext cx="533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DO" sz="2400" dirty="0"/>
              <a:t>Efectividad POA 2023, por departamentos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A6EEFA58-87D3-4A5B-AFE0-699089E92F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313536"/>
              </p:ext>
            </p:extLst>
          </p:nvPr>
        </p:nvGraphicFramePr>
        <p:xfrm>
          <a:off x="1441174" y="1612985"/>
          <a:ext cx="9697453" cy="3656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5822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922" y="5217952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032877" y="322987"/>
            <a:ext cx="6832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Efectividad POA</a:t>
            </a:r>
          </a:p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Cuarto trimestre 2023 (actividades transversales)</a:t>
            </a:r>
            <a:endParaRPr lang="es-DO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33712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0763AA14-E964-4645-8996-0D1AEEFAF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997694"/>
              </p:ext>
            </p:extLst>
          </p:nvPr>
        </p:nvGraphicFramePr>
        <p:xfrm>
          <a:off x="2089184" y="1356026"/>
          <a:ext cx="8013629" cy="4568023"/>
        </p:xfrm>
        <a:graphic>
          <a:graphicData uri="http://schemas.openxmlformats.org/drawingml/2006/table">
            <a:tbl>
              <a:tblPr>
                <a:effectLst/>
                <a:tableStyleId>{3B4B98B0-60AC-42C2-AFA5-B58CD77FA1E5}</a:tableStyleId>
              </a:tblPr>
              <a:tblGrid>
                <a:gridCol w="2876536">
                  <a:extLst>
                    <a:ext uri="{9D8B030D-6E8A-4147-A177-3AD203B41FA5}">
                      <a16:colId xmlns:a16="http://schemas.microsoft.com/office/drawing/2014/main" val="3055589955"/>
                    </a:ext>
                  </a:extLst>
                </a:gridCol>
                <a:gridCol w="1285010">
                  <a:extLst>
                    <a:ext uri="{9D8B030D-6E8A-4147-A177-3AD203B41FA5}">
                      <a16:colId xmlns:a16="http://schemas.microsoft.com/office/drawing/2014/main" val="2679889954"/>
                    </a:ext>
                  </a:extLst>
                </a:gridCol>
                <a:gridCol w="982974">
                  <a:extLst>
                    <a:ext uri="{9D8B030D-6E8A-4147-A177-3AD203B41FA5}">
                      <a16:colId xmlns:a16="http://schemas.microsoft.com/office/drawing/2014/main" val="1635421959"/>
                    </a:ext>
                  </a:extLst>
                </a:gridCol>
                <a:gridCol w="1310898">
                  <a:extLst>
                    <a:ext uri="{9D8B030D-6E8A-4147-A177-3AD203B41FA5}">
                      <a16:colId xmlns:a16="http://schemas.microsoft.com/office/drawing/2014/main" val="4195498401"/>
                    </a:ext>
                  </a:extLst>
                </a:gridCol>
                <a:gridCol w="1558211">
                  <a:extLst>
                    <a:ext uri="{9D8B030D-6E8A-4147-A177-3AD203B41FA5}">
                      <a16:colId xmlns:a16="http://schemas.microsoft.com/office/drawing/2014/main" val="240973117"/>
                    </a:ext>
                  </a:extLst>
                </a:gridCol>
              </a:tblGrid>
              <a:tr h="632529"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Cantidad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realizadas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Actividades en proceso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Actividades sin realizar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Efectividad POA transversal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255280"/>
                  </a:ext>
                </a:extLst>
              </a:tr>
              <a:tr h="35815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Dirección de Normas y Procedimientos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407473"/>
                  </a:ext>
                </a:extLst>
              </a:tr>
              <a:tr h="46978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Dirección de Procesamientos Contables y Estados Financieros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95.83%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638609"/>
                  </a:ext>
                </a:extLst>
              </a:tr>
              <a:tr h="31039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Dirección de Análisis de la Información Financiera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78517"/>
                  </a:ext>
                </a:extLst>
              </a:tr>
              <a:tr h="302003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 de Recursos Humanos</a:t>
                      </a:r>
                      <a:endParaRPr lang="es-DO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355886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 de Planificación y Desarrollo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35459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Departamento Administrativo y Financiero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639893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Departamento de Tecnología de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712756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Departamento de Comunicaciones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90.91%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513206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Departamento Jurídico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09091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Oficina de Acceso a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94.44%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97154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actividades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270750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Efectividad POA transversal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699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60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68" y="5142451"/>
            <a:ext cx="2523078" cy="122969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916218" y="33712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3B4B772-6B36-4BCB-AC25-235B33BDE3B9}"/>
              </a:ext>
            </a:extLst>
          </p:cNvPr>
          <p:cNvSpPr txBox="1"/>
          <p:nvPr/>
        </p:nvSpPr>
        <p:spPr>
          <a:xfrm>
            <a:off x="1475463" y="1803556"/>
            <a:ext cx="9241072" cy="321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Durante 4to. trimestre 2023,  la Digecog presenta resultados satisfactorios en la ejecución todas las actividades e indicadores definidos en el POA, presentando un cumplimiento general de 97.81% de efectividad institucional.</a:t>
            </a: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Los departamentos que presentaron indicadores con porcentaje pendiente de ejecución se les estará dando seguimiento a través de un plan de acción.</a:t>
            </a: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ángulo redondeado 1">
            <a:extLst>
              <a:ext uri="{FF2B5EF4-FFF2-40B4-BE49-F238E27FC236}">
                <a16:creationId xmlns:a16="http://schemas.microsoft.com/office/drawing/2014/main" id="{9FD79F64-772E-4FAE-A7C5-F49DC380A169}"/>
              </a:ext>
            </a:extLst>
          </p:cNvPr>
          <p:cNvSpPr/>
          <p:nvPr/>
        </p:nvSpPr>
        <p:spPr>
          <a:xfrm>
            <a:off x="3130720" y="723560"/>
            <a:ext cx="5930559" cy="759329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/>
              <a:t>RESUMEN DE RESULTADOS POA 2023 </a:t>
            </a:r>
          </a:p>
        </p:txBody>
      </p:sp>
    </p:spTree>
    <p:extLst>
      <p:ext uri="{BB962C8B-B14F-4D97-AF65-F5344CB8AC3E}">
        <p14:creationId xmlns:p14="http://schemas.microsoft.com/office/powerpoint/2010/main" val="347833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68" y="5142451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79712" y="2828836"/>
            <a:ext cx="6832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3600" b="1" i="1" dirty="0">
                <a:solidFill>
                  <a:schemeClr val="accent1">
                    <a:lumMod val="75000"/>
                  </a:schemeClr>
                </a:solidFill>
              </a:rPr>
              <a:t>Resultados POA 2023, cuarto trimestre, por departamentos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33712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02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306" y="5019126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196472" y="803735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Dirección de Normas y Procedimientos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807255"/>
              </p:ext>
            </p:extLst>
          </p:nvPr>
        </p:nvGraphicFramePr>
        <p:xfrm>
          <a:off x="1451771" y="1345216"/>
          <a:ext cx="9288455" cy="3514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Meta programada T4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Octubre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Noviembre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Diciembre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FII-DIGECOG-NP-001 </a:t>
                      </a: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compendios de normas, políticas y procedimientos contables elaborados.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51960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FII-DIGECOG-NP-002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técnicos y contables de las áreas financieras de las instituciones del sector público No financiero insertados en el programa de implementación de las normativas contables.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334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624697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FII-DIGECOG-NP-003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técnicos de las áreas sustantivas de la DIGECOG Insertados en el segundo módulo del Plan de Capacitación Normativo. 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096029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FIII-DIGECOG-NP-004 </a:t>
                      </a: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asistencias normativas atendidas satisfactoriamente.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281699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de indicadores medidos</a:t>
                      </a:r>
                      <a:r>
                        <a:rPr lang="es-E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T4: 4</a:t>
                      </a: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9B24D1F-5CDB-45BA-B9DB-8705CDC8C312}"/>
              </a:ext>
            </a:extLst>
          </p:cNvPr>
          <p:cNvSpPr txBox="1"/>
          <p:nvPr/>
        </p:nvSpPr>
        <p:spPr>
          <a:xfrm>
            <a:off x="5248158" y="5573803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3B4A653E-B39C-47E4-BECE-1C472CD32B65}"/>
              </a:ext>
            </a:extLst>
          </p:cNvPr>
          <p:cNvGrpSpPr/>
          <p:nvPr/>
        </p:nvGrpSpPr>
        <p:grpSpPr>
          <a:xfrm>
            <a:off x="3916218" y="5019126"/>
            <a:ext cx="1386355" cy="1386355"/>
            <a:chOff x="3916218" y="5019126"/>
            <a:chExt cx="1386355" cy="1386355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597B8B6-C195-423E-BC24-0C8F5AECC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218" y="5019126"/>
              <a:ext cx="1386355" cy="1386355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0AB34B49-EA18-45F6-BAC6-CFE2259F7DF5}"/>
                </a:ext>
              </a:extLst>
            </p:cNvPr>
            <p:cNvSpPr txBox="1"/>
            <p:nvPr/>
          </p:nvSpPr>
          <p:spPr>
            <a:xfrm>
              <a:off x="4254014" y="5580065"/>
              <a:ext cx="710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/>
                <a:t>100%</a:t>
              </a:r>
              <a:endParaRPr lang="es-DO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225494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4911</TotalTime>
  <Words>4155</Words>
  <Application>Microsoft Office PowerPoint</Application>
  <PresentationFormat>Panorámica</PresentationFormat>
  <Paragraphs>990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Jean Pimentel Castillo</dc:creator>
  <cp:lastModifiedBy>Alexandra Meran Santana</cp:lastModifiedBy>
  <cp:revision>216</cp:revision>
  <cp:lastPrinted>2023-04-17T14:16:56Z</cp:lastPrinted>
  <dcterms:created xsi:type="dcterms:W3CDTF">2021-12-21T13:29:34Z</dcterms:created>
  <dcterms:modified xsi:type="dcterms:W3CDTF">2024-01-17T19:40:34Z</dcterms:modified>
</cp:coreProperties>
</file>