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8" r:id="rId3"/>
    <p:sldId id="257" r:id="rId4"/>
    <p:sldId id="260" r:id="rId5"/>
    <p:sldId id="259" r:id="rId6"/>
    <p:sldId id="261" r:id="rId7"/>
  </p:sldIdLst>
  <p:sldSz cx="12192000" cy="6858000"/>
  <p:notesSz cx="6888163" cy="10020300"/>
  <p:defaultTextStyle>
    <a:defPPr>
      <a:defRPr lang="es-D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Estilo claro 1 - Acento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svr-vm-fs00\PLANIFICACION\MONITOREO\Referencias%202023\MONITOREOS%202023\Data%202023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DO"/>
              <a:t>Efectividad</a:t>
            </a:r>
            <a:r>
              <a:rPr lang="es-DO" baseline="0"/>
              <a:t> POA 2023, por departamentos</a:t>
            </a:r>
            <a:endParaRPr lang="es-DO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DO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D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'T1'!$C$48:$C$57</c:f>
              <c:strCache>
                <c:ptCount val="10"/>
                <c:pt idx="0">
                  <c:v>NP</c:v>
                </c:pt>
                <c:pt idx="1">
                  <c:v>PC</c:v>
                </c:pt>
                <c:pt idx="2">
                  <c:v>AF</c:v>
                </c:pt>
                <c:pt idx="3">
                  <c:v>RH</c:v>
                </c:pt>
                <c:pt idx="4">
                  <c:v>PD</c:v>
                </c:pt>
                <c:pt idx="5">
                  <c:v>AF</c:v>
                </c:pt>
                <c:pt idx="6">
                  <c:v>TI</c:v>
                </c:pt>
                <c:pt idx="7">
                  <c:v>DC</c:v>
                </c:pt>
                <c:pt idx="8">
                  <c:v>DJ</c:v>
                </c:pt>
                <c:pt idx="9">
                  <c:v>OAI</c:v>
                </c:pt>
              </c:strCache>
            </c:strRef>
          </c:cat>
          <c:val>
            <c:numRef>
              <c:f>'T1'!$H$48:$H$57</c:f>
              <c:numCache>
                <c:formatCode>0%</c:formatCode>
                <c:ptCount val="10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0.99469999999999992</c:v>
                </c:pt>
                <c:pt idx="5">
                  <c:v>0.99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0.94000000000000006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1E6-482E-BFE8-7E0A300F8E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29803071"/>
        <c:axId val="729806815"/>
      </c:barChart>
      <c:catAx>
        <c:axId val="72980307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DO"/>
          </a:p>
        </c:txPr>
        <c:crossAx val="729806815"/>
        <c:crosses val="autoZero"/>
        <c:auto val="1"/>
        <c:lblAlgn val="ctr"/>
        <c:lblOffset val="100"/>
        <c:noMultiLvlLbl val="0"/>
      </c:catAx>
      <c:valAx>
        <c:axId val="729806815"/>
        <c:scaling>
          <c:orientation val="minMax"/>
          <c:min val="0.1"/>
        </c:scaling>
        <c:delete val="1"/>
        <c:axPos val="l"/>
        <c:numFmt formatCode="0%" sourceLinked="1"/>
        <c:majorTickMark val="none"/>
        <c:minorTickMark val="none"/>
        <c:tickLblPos val="nextTo"/>
        <c:crossAx val="72980307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DO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D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8E81D9-5479-4F43-98D0-9055C16A71E1}" type="datetimeFigureOut">
              <a:rPr lang="es-DO" smtClean="0"/>
              <a:t>17/4/2023</a:t>
            </a:fld>
            <a:endParaRPr lang="es-D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D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0213" cy="3944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51865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D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02075" y="951865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381BDD-0016-4FDC-A5FD-6BC483B3B56C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5867558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D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8FA29-EF15-4BB6-B30A-14DABDA62A88}" type="datetimeFigureOut">
              <a:rPr lang="es-DO" smtClean="0"/>
              <a:t>17/4/2023</a:t>
            </a:fld>
            <a:endParaRPr lang="es-D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BA66E-DE2D-4055-8ACF-1C7024A81AA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132075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8FA29-EF15-4BB6-B30A-14DABDA62A88}" type="datetimeFigureOut">
              <a:rPr lang="es-DO" smtClean="0"/>
              <a:t>17/4/2023</a:t>
            </a:fld>
            <a:endParaRPr lang="es-D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BA66E-DE2D-4055-8ACF-1C7024A81AA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542649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8FA29-EF15-4BB6-B30A-14DABDA62A88}" type="datetimeFigureOut">
              <a:rPr lang="es-DO" smtClean="0"/>
              <a:t>17/4/2023</a:t>
            </a:fld>
            <a:endParaRPr lang="es-D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BA66E-DE2D-4055-8ACF-1C7024A81AA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904374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8FA29-EF15-4BB6-B30A-14DABDA62A88}" type="datetimeFigureOut">
              <a:rPr lang="es-DO" smtClean="0"/>
              <a:t>17/4/2023</a:t>
            </a:fld>
            <a:endParaRPr lang="es-D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BA66E-DE2D-4055-8ACF-1C7024A81AA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125423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8FA29-EF15-4BB6-B30A-14DABDA62A88}" type="datetimeFigureOut">
              <a:rPr lang="es-DO" smtClean="0"/>
              <a:t>17/4/2023</a:t>
            </a:fld>
            <a:endParaRPr lang="es-D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BA66E-DE2D-4055-8ACF-1C7024A81AA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456696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8FA29-EF15-4BB6-B30A-14DABDA62A88}" type="datetimeFigureOut">
              <a:rPr lang="es-DO" smtClean="0"/>
              <a:t>17/4/2023</a:t>
            </a:fld>
            <a:endParaRPr lang="es-D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BA66E-DE2D-4055-8ACF-1C7024A81AA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534855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8FA29-EF15-4BB6-B30A-14DABDA62A88}" type="datetimeFigureOut">
              <a:rPr lang="es-DO" smtClean="0"/>
              <a:t>17/4/2023</a:t>
            </a:fld>
            <a:endParaRPr lang="es-D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BA66E-DE2D-4055-8ACF-1C7024A81AA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841962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8FA29-EF15-4BB6-B30A-14DABDA62A88}" type="datetimeFigureOut">
              <a:rPr lang="es-DO" smtClean="0"/>
              <a:t>17/4/2023</a:t>
            </a:fld>
            <a:endParaRPr lang="es-D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BA66E-DE2D-4055-8ACF-1C7024A81AA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253581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8FA29-EF15-4BB6-B30A-14DABDA62A88}" type="datetimeFigureOut">
              <a:rPr lang="es-DO" smtClean="0"/>
              <a:t>17/4/2023</a:t>
            </a:fld>
            <a:endParaRPr lang="es-D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BA66E-DE2D-4055-8ACF-1C7024A81AA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398094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8FA29-EF15-4BB6-B30A-14DABDA62A88}" type="datetimeFigureOut">
              <a:rPr lang="es-DO" smtClean="0"/>
              <a:t>17/4/2023</a:t>
            </a:fld>
            <a:endParaRPr lang="es-D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BA66E-DE2D-4055-8ACF-1C7024A81AA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473803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D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8FA29-EF15-4BB6-B30A-14DABDA62A88}" type="datetimeFigureOut">
              <a:rPr lang="es-DO" smtClean="0"/>
              <a:t>17/4/2023</a:t>
            </a:fld>
            <a:endParaRPr lang="es-D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BA66E-DE2D-4055-8ACF-1C7024A81AA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484450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58FA29-EF15-4BB6-B30A-14DABDA62A88}" type="datetimeFigureOut">
              <a:rPr lang="es-DO" smtClean="0"/>
              <a:t>17/4/2023</a:t>
            </a:fld>
            <a:endParaRPr lang="es-D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D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FBA66E-DE2D-4055-8ACF-1C7024A81AA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546249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D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1954893" y="2461367"/>
            <a:ext cx="846235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800" b="1" dirty="0">
                <a:solidFill>
                  <a:srgbClr val="0070C0"/>
                </a:solidFill>
              </a:rPr>
              <a:t>PLAN OPERATIVO ANUAL 2023, Monitoreo Primer Trimestre</a:t>
            </a:r>
          </a:p>
          <a:p>
            <a:pPr algn="ctr"/>
            <a:r>
              <a:rPr lang="es-DO" sz="2400" b="1" dirty="0"/>
              <a:t>RDC-PD-023</a:t>
            </a:r>
            <a:endParaRPr lang="en-US" sz="2400" b="1" dirty="0"/>
          </a:p>
          <a:p>
            <a:pPr algn="ctr"/>
            <a:r>
              <a:rPr lang="es-MX" sz="4800" b="1" dirty="0">
                <a:solidFill>
                  <a:srgbClr val="0070C0"/>
                </a:solidFill>
              </a:rPr>
              <a:t> </a:t>
            </a:r>
            <a:r>
              <a:rPr lang="es-ES" sz="4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endParaRPr lang="es-DO" sz="48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8069" y="447638"/>
            <a:ext cx="6156004" cy="1528942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9180" y="4515815"/>
            <a:ext cx="4230255" cy="2061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12745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712"/>
            <a:ext cx="12192000" cy="682752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5051" y="4997236"/>
            <a:ext cx="2523078" cy="1229691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3527828" y="273708"/>
            <a:ext cx="533584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sz="2400" b="1" dirty="0">
                <a:solidFill>
                  <a:schemeClr val="accent1">
                    <a:lumMod val="75000"/>
                  </a:schemeClr>
                </a:solidFill>
              </a:rPr>
              <a:t>Efectividad POA</a:t>
            </a:r>
          </a:p>
          <a:p>
            <a:pPr algn="ctr"/>
            <a:r>
              <a:rPr lang="es-ES" sz="2400" b="1" dirty="0">
                <a:solidFill>
                  <a:schemeClr val="accent1">
                    <a:lumMod val="75000"/>
                  </a:schemeClr>
                </a:solidFill>
              </a:rPr>
              <a:t>Primer trimestre 2023</a:t>
            </a:r>
            <a:endParaRPr lang="es-DO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3916218" y="33712"/>
            <a:ext cx="43595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>
                <a:solidFill>
                  <a:schemeClr val="bg2">
                    <a:lumMod val="90000"/>
                  </a:schemeClr>
                </a:solidFill>
              </a:rPr>
              <a:t>Dirección General de Contabilidad Gubernamental</a:t>
            </a:r>
            <a:endParaRPr lang="es-DO" sz="1600" dirty="0">
              <a:solidFill>
                <a:schemeClr val="bg2">
                  <a:lumMod val="90000"/>
                </a:schemeClr>
              </a:solidFill>
            </a:endParaRPr>
          </a:p>
        </p:txBody>
      </p:sp>
      <p:graphicFrame>
        <p:nvGraphicFramePr>
          <p:cNvPr id="8" name="Tabla 7">
            <a:extLst>
              <a:ext uri="{FF2B5EF4-FFF2-40B4-BE49-F238E27FC236}">
                <a16:creationId xmlns:a16="http://schemas.microsoft.com/office/drawing/2014/main" id="{0A756903-D082-4EA4-99F4-116849D5DA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4902642"/>
              </p:ext>
            </p:extLst>
          </p:nvPr>
        </p:nvGraphicFramePr>
        <p:xfrm>
          <a:off x="1820410" y="1104705"/>
          <a:ext cx="8724551" cy="3537052"/>
        </p:xfrm>
        <a:graphic>
          <a:graphicData uri="http://schemas.openxmlformats.org/drawingml/2006/table">
            <a:tbl>
              <a:tblPr>
                <a:effectLst/>
                <a:tableStyleId>{3B4B98B0-60AC-42C2-AFA5-B58CD77FA1E5}</a:tableStyleId>
              </a:tblPr>
              <a:tblGrid>
                <a:gridCol w="3131726">
                  <a:extLst>
                    <a:ext uri="{9D8B030D-6E8A-4147-A177-3AD203B41FA5}">
                      <a16:colId xmlns:a16="http://schemas.microsoft.com/office/drawing/2014/main" val="3055589955"/>
                    </a:ext>
                  </a:extLst>
                </a:gridCol>
                <a:gridCol w="1399008">
                  <a:extLst>
                    <a:ext uri="{9D8B030D-6E8A-4147-A177-3AD203B41FA5}">
                      <a16:colId xmlns:a16="http://schemas.microsoft.com/office/drawing/2014/main" val="2679889954"/>
                    </a:ext>
                  </a:extLst>
                </a:gridCol>
                <a:gridCol w="1070177">
                  <a:extLst>
                    <a:ext uri="{9D8B030D-6E8A-4147-A177-3AD203B41FA5}">
                      <a16:colId xmlns:a16="http://schemas.microsoft.com/office/drawing/2014/main" val="1635421959"/>
                    </a:ext>
                  </a:extLst>
                </a:gridCol>
                <a:gridCol w="1427193">
                  <a:extLst>
                    <a:ext uri="{9D8B030D-6E8A-4147-A177-3AD203B41FA5}">
                      <a16:colId xmlns:a16="http://schemas.microsoft.com/office/drawing/2014/main" val="4195498401"/>
                    </a:ext>
                  </a:extLst>
                </a:gridCol>
                <a:gridCol w="1696447">
                  <a:extLst>
                    <a:ext uri="{9D8B030D-6E8A-4147-A177-3AD203B41FA5}">
                      <a16:colId xmlns:a16="http://schemas.microsoft.com/office/drawing/2014/main" val="240973117"/>
                    </a:ext>
                  </a:extLst>
                </a:gridCol>
              </a:tblGrid>
              <a:tr h="465636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s-DO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Monitoreo T1</a:t>
                      </a:r>
                      <a:endParaRPr lang="es-DO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D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D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D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D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8428213"/>
                  </a:ext>
                </a:extLst>
              </a:tr>
              <a:tr h="632529"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Departamentos</a:t>
                      </a:r>
                      <a:endParaRPr lang="es-DO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Cantidad</a:t>
                      </a:r>
                      <a:b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indicadores</a:t>
                      </a:r>
                      <a:endParaRPr lang="es-DO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Efectividad </a:t>
                      </a:r>
                      <a:b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indicadores.</a:t>
                      </a:r>
                    </a:p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60%</a:t>
                      </a:r>
                      <a:endParaRPr lang="es-DO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Efectividad</a:t>
                      </a:r>
                      <a:b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actividades.</a:t>
                      </a:r>
                    </a:p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40%</a:t>
                      </a:r>
                      <a:endParaRPr lang="es-DO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Efectividad T4</a:t>
                      </a:r>
                      <a:endParaRPr lang="es-DO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3255280"/>
                  </a:ext>
                </a:extLst>
              </a:tr>
              <a:tr h="479433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Dirección de Normas y Procedimientos</a:t>
                      </a:r>
                      <a:endParaRPr lang="es-ES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9407473"/>
                  </a:ext>
                </a:extLst>
              </a:tr>
              <a:tr h="534838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Dirección de Procesamientos Contables y Estados Financieros</a:t>
                      </a:r>
                      <a:endParaRPr lang="es-ES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3638609"/>
                  </a:ext>
                </a:extLst>
              </a:tr>
              <a:tr h="472921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Dirección de Análisis de la Información Financiera</a:t>
                      </a:r>
                      <a:endParaRPr lang="es-ES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578517"/>
                  </a:ext>
                </a:extLst>
              </a:tr>
              <a:tr h="475278">
                <a:tc>
                  <a:txBody>
                    <a:bodyPr/>
                    <a:lstStyle/>
                    <a:p>
                      <a:pPr algn="l" fontAlgn="ctr"/>
                      <a:r>
                        <a:rPr lang="es-DO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Departamento de Recursos Humanos</a:t>
                      </a:r>
                      <a:endParaRPr lang="es-DO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0355886"/>
                  </a:ext>
                </a:extLst>
              </a:tr>
              <a:tr h="476417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Departamento de Planificación y Desarrollo</a:t>
                      </a:r>
                      <a:endParaRPr lang="es-ES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39.47%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3354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94670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240"/>
            <a:ext cx="12192000" cy="682752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9080" y="5108649"/>
            <a:ext cx="2523078" cy="1229691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3527828" y="273708"/>
            <a:ext cx="533584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sz="2400" b="1" dirty="0">
                <a:solidFill>
                  <a:schemeClr val="accent1">
                    <a:lumMod val="75000"/>
                  </a:schemeClr>
                </a:solidFill>
              </a:rPr>
              <a:t>Efectividad POA</a:t>
            </a:r>
          </a:p>
          <a:p>
            <a:pPr algn="ctr"/>
            <a:r>
              <a:rPr lang="es-ES" sz="2400" b="1" dirty="0">
                <a:solidFill>
                  <a:schemeClr val="accent1">
                    <a:lumMod val="75000"/>
                  </a:schemeClr>
                </a:solidFill>
              </a:rPr>
              <a:t>Primer trimestre 2023</a:t>
            </a:r>
            <a:endParaRPr lang="es-DO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3916218" y="33712"/>
            <a:ext cx="43595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>
                <a:solidFill>
                  <a:schemeClr val="bg2">
                    <a:lumMod val="90000"/>
                  </a:schemeClr>
                </a:solidFill>
              </a:rPr>
              <a:t>Dirección General de Contabilidad Gubernamental</a:t>
            </a:r>
            <a:endParaRPr lang="es-DO" sz="1600" dirty="0">
              <a:solidFill>
                <a:schemeClr val="bg2">
                  <a:lumMod val="90000"/>
                </a:schemeClr>
              </a:solidFill>
            </a:endParaRPr>
          </a:p>
        </p:txBody>
      </p:sp>
      <p:graphicFrame>
        <p:nvGraphicFramePr>
          <p:cNvPr id="9" name="Tabla 8">
            <a:extLst>
              <a:ext uri="{FF2B5EF4-FFF2-40B4-BE49-F238E27FC236}">
                <a16:creationId xmlns:a16="http://schemas.microsoft.com/office/drawing/2014/main" id="{8E1DC1EE-0E35-403F-A036-E21A549636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8879715"/>
              </p:ext>
            </p:extLst>
          </p:nvPr>
        </p:nvGraphicFramePr>
        <p:xfrm>
          <a:off x="1560721" y="1350256"/>
          <a:ext cx="9270059" cy="3653068"/>
        </p:xfrm>
        <a:graphic>
          <a:graphicData uri="http://schemas.openxmlformats.org/drawingml/2006/table">
            <a:tbl>
              <a:tblPr>
                <a:effectLst/>
                <a:tableStyleId>{3B4B98B0-60AC-42C2-AFA5-B58CD77FA1E5}</a:tableStyleId>
              </a:tblPr>
              <a:tblGrid>
                <a:gridCol w="3327539">
                  <a:extLst>
                    <a:ext uri="{9D8B030D-6E8A-4147-A177-3AD203B41FA5}">
                      <a16:colId xmlns:a16="http://schemas.microsoft.com/office/drawing/2014/main" val="3896740140"/>
                    </a:ext>
                  </a:extLst>
                </a:gridCol>
                <a:gridCol w="1486483">
                  <a:extLst>
                    <a:ext uri="{9D8B030D-6E8A-4147-A177-3AD203B41FA5}">
                      <a16:colId xmlns:a16="http://schemas.microsoft.com/office/drawing/2014/main" val="728769990"/>
                    </a:ext>
                  </a:extLst>
                </a:gridCol>
                <a:gridCol w="1137090">
                  <a:extLst>
                    <a:ext uri="{9D8B030D-6E8A-4147-A177-3AD203B41FA5}">
                      <a16:colId xmlns:a16="http://schemas.microsoft.com/office/drawing/2014/main" val="3348106752"/>
                    </a:ext>
                  </a:extLst>
                </a:gridCol>
                <a:gridCol w="1516428">
                  <a:extLst>
                    <a:ext uri="{9D8B030D-6E8A-4147-A177-3AD203B41FA5}">
                      <a16:colId xmlns:a16="http://schemas.microsoft.com/office/drawing/2014/main" val="2475806904"/>
                    </a:ext>
                  </a:extLst>
                </a:gridCol>
                <a:gridCol w="1802519">
                  <a:extLst>
                    <a:ext uri="{9D8B030D-6E8A-4147-A177-3AD203B41FA5}">
                      <a16:colId xmlns:a16="http://schemas.microsoft.com/office/drawing/2014/main" val="712417136"/>
                    </a:ext>
                  </a:extLst>
                </a:gridCol>
              </a:tblGrid>
              <a:tr h="858840"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Departamentos</a:t>
                      </a:r>
                      <a:endParaRPr lang="es-DO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Cantidad</a:t>
                      </a:r>
                      <a:b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indicadores</a:t>
                      </a:r>
                      <a:endParaRPr lang="es-DO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Efectividad </a:t>
                      </a:r>
                      <a:b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indicadores.</a:t>
                      </a:r>
                    </a:p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60%</a:t>
                      </a:r>
                      <a:endParaRPr lang="es-DO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Efectividad</a:t>
                      </a:r>
                      <a:b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actividades.</a:t>
                      </a:r>
                    </a:p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40%</a:t>
                      </a:r>
                      <a:endParaRPr lang="es-DO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Efectividad T1</a:t>
                      </a:r>
                      <a:endParaRPr lang="es-DO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1009975"/>
                  </a:ext>
                </a:extLst>
              </a:tr>
              <a:tr h="651407">
                <a:tc>
                  <a:txBody>
                    <a:bodyPr/>
                    <a:lstStyle/>
                    <a:p>
                      <a:pPr algn="l" fontAlgn="ctr"/>
                      <a:r>
                        <a:rPr lang="es-DO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Departamento Administrativo y Financiero</a:t>
                      </a:r>
                      <a:endParaRPr lang="es-DO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0697068"/>
                  </a:ext>
                </a:extLst>
              </a:tr>
              <a:tr h="389379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Departamento de Tecnología de la Información</a:t>
                      </a:r>
                      <a:endParaRPr lang="es-ES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122648"/>
                  </a:ext>
                </a:extLst>
              </a:tr>
              <a:tr h="651407">
                <a:tc>
                  <a:txBody>
                    <a:bodyPr/>
                    <a:lstStyle/>
                    <a:p>
                      <a:pPr algn="l" fontAlgn="ctr"/>
                      <a:r>
                        <a:rPr lang="es-DO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Departamento de Comunicaciones</a:t>
                      </a:r>
                      <a:endParaRPr lang="es-DO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1875128"/>
                  </a:ext>
                </a:extLst>
              </a:tr>
              <a:tr h="389379">
                <a:tc>
                  <a:txBody>
                    <a:bodyPr/>
                    <a:lstStyle/>
                    <a:p>
                      <a:pPr algn="l" fontAlgn="ctr"/>
                      <a:r>
                        <a:rPr lang="es-DO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Departamento Jurídico</a:t>
                      </a:r>
                      <a:endParaRPr lang="es-DO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1404943"/>
                  </a:ext>
                </a:extLst>
              </a:tr>
              <a:tr h="323277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Oficina de Acceso a la Información</a:t>
                      </a:r>
                      <a:endParaRPr lang="es-ES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5316132"/>
                  </a:ext>
                </a:extLst>
              </a:tr>
              <a:tr h="389379">
                <a:tc>
                  <a:txBody>
                    <a:bodyPr/>
                    <a:lstStyle/>
                    <a:p>
                      <a:pPr algn="l" fontAlgn="ctr"/>
                      <a:r>
                        <a:rPr lang="es-DO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Efectividad institucional</a:t>
                      </a:r>
                      <a:endParaRPr lang="es-DO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58081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28925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712"/>
            <a:ext cx="12192000" cy="682752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71968" y="5142451"/>
            <a:ext cx="2523078" cy="1229691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3032877" y="322987"/>
            <a:ext cx="68325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sz="2400" b="1" dirty="0">
                <a:solidFill>
                  <a:schemeClr val="accent1">
                    <a:lumMod val="75000"/>
                  </a:schemeClr>
                </a:solidFill>
              </a:rPr>
              <a:t>Efectividad POA</a:t>
            </a:r>
          </a:p>
          <a:p>
            <a:pPr algn="ctr"/>
            <a:r>
              <a:rPr lang="es-ES" sz="2400" b="1" dirty="0">
                <a:solidFill>
                  <a:schemeClr val="accent1">
                    <a:lumMod val="75000"/>
                  </a:schemeClr>
                </a:solidFill>
              </a:rPr>
              <a:t>Primer trimestre 2023 (actividades transversales)</a:t>
            </a:r>
            <a:endParaRPr lang="es-DO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3916218" y="33712"/>
            <a:ext cx="43595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>
                <a:solidFill>
                  <a:schemeClr val="bg2">
                    <a:lumMod val="90000"/>
                  </a:schemeClr>
                </a:solidFill>
              </a:rPr>
              <a:t>Dirección General de Contabilidad Gubernamental</a:t>
            </a:r>
            <a:endParaRPr lang="es-DO" sz="1600" dirty="0">
              <a:solidFill>
                <a:schemeClr val="bg2">
                  <a:lumMod val="90000"/>
                </a:schemeClr>
              </a:solidFill>
            </a:endParaRPr>
          </a:p>
        </p:txBody>
      </p:sp>
      <p:graphicFrame>
        <p:nvGraphicFramePr>
          <p:cNvPr id="8" name="Tabla 7">
            <a:extLst>
              <a:ext uri="{FF2B5EF4-FFF2-40B4-BE49-F238E27FC236}">
                <a16:creationId xmlns:a16="http://schemas.microsoft.com/office/drawing/2014/main" id="{C3062E73-C6EF-4F71-B8C3-A9DDFD538B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7271375"/>
              </p:ext>
            </p:extLst>
          </p:nvPr>
        </p:nvGraphicFramePr>
        <p:xfrm>
          <a:off x="1636220" y="1104705"/>
          <a:ext cx="8690627" cy="4037746"/>
        </p:xfrm>
        <a:graphic>
          <a:graphicData uri="http://schemas.openxmlformats.org/drawingml/2006/table">
            <a:tbl>
              <a:tblPr>
                <a:effectLst/>
                <a:tableStyleId>{3B4B98B0-60AC-42C2-AFA5-B58CD77FA1E5}</a:tableStyleId>
              </a:tblPr>
              <a:tblGrid>
                <a:gridCol w="3234262">
                  <a:extLst>
                    <a:ext uri="{9D8B030D-6E8A-4147-A177-3AD203B41FA5}">
                      <a16:colId xmlns:a16="http://schemas.microsoft.com/office/drawing/2014/main" val="3896740140"/>
                    </a:ext>
                  </a:extLst>
                </a:gridCol>
                <a:gridCol w="1285390">
                  <a:extLst>
                    <a:ext uri="{9D8B030D-6E8A-4147-A177-3AD203B41FA5}">
                      <a16:colId xmlns:a16="http://schemas.microsoft.com/office/drawing/2014/main" val="728769990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3348106752"/>
                    </a:ext>
                  </a:extLst>
                </a:gridCol>
                <a:gridCol w="1142709">
                  <a:extLst>
                    <a:ext uri="{9D8B030D-6E8A-4147-A177-3AD203B41FA5}">
                      <a16:colId xmlns:a16="http://schemas.microsoft.com/office/drawing/2014/main" val="2475806904"/>
                    </a:ext>
                  </a:extLst>
                </a:gridCol>
                <a:gridCol w="1857283">
                  <a:extLst>
                    <a:ext uri="{9D8B030D-6E8A-4147-A177-3AD203B41FA5}">
                      <a16:colId xmlns:a16="http://schemas.microsoft.com/office/drawing/2014/main" val="712417136"/>
                    </a:ext>
                  </a:extLst>
                </a:gridCol>
              </a:tblGrid>
              <a:tr h="523262"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Departamentos</a:t>
                      </a:r>
                      <a:endParaRPr lang="es-DO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Cantidad</a:t>
                      </a:r>
                      <a:br>
                        <a:rPr lang="es-D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s-D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realizadas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Actividades en proceso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Actividades sin realizar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Efectividad POA transversal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1009975"/>
                  </a:ext>
                </a:extLst>
              </a:tr>
              <a:tr h="32779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Dirección de Normas y Procedimientos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8679456"/>
                  </a:ext>
                </a:extLst>
              </a:tr>
              <a:tr h="443882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Dirección de Procesamientos Contables y Estados Financieros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8032274"/>
                  </a:ext>
                </a:extLst>
              </a:tr>
              <a:tr h="334618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Dirección de Análisis de la Información Financiera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3354467"/>
                  </a:ext>
                </a:extLst>
              </a:tr>
              <a:tr h="320961">
                <a:tc>
                  <a:txBody>
                    <a:bodyPr/>
                    <a:lstStyle/>
                    <a:p>
                      <a:pPr algn="l" fontAlgn="ctr"/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Departamento de Recursos Humanos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8964092"/>
                  </a:ext>
                </a:extLst>
              </a:tr>
              <a:tr h="387906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Departamento de Planificación y Desarrollo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580045"/>
                  </a:ext>
                </a:extLst>
              </a:tr>
              <a:tr h="279987">
                <a:tc>
                  <a:txBody>
                    <a:bodyPr/>
                    <a:lstStyle/>
                    <a:p>
                      <a:pPr algn="l" fontAlgn="ctr"/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Departamento Administrativo y Financiero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0017391"/>
                  </a:ext>
                </a:extLst>
              </a:tr>
              <a:tr h="218526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Departamento de Tecnología de la Información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0718483"/>
                  </a:ext>
                </a:extLst>
              </a:tr>
              <a:tr h="259501">
                <a:tc>
                  <a:txBody>
                    <a:bodyPr/>
                    <a:lstStyle/>
                    <a:p>
                      <a:pPr algn="l" fontAlgn="ctr"/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Departamento de Comunicaciones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6591531"/>
                  </a:ext>
                </a:extLst>
              </a:tr>
              <a:tr h="184382">
                <a:tc>
                  <a:txBody>
                    <a:bodyPr/>
                    <a:lstStyle/>
                    <a:p>
                      <a:pPr algn="l" fontAlgn="ctr"/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Departamento Jurídico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7785273"/>
                  </a:ext>
                </a:extLst>
              </a:tr>
              <a:tr h="239014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Oficina de Acceso a la Información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9121118"/>
                  </a:ext>
                </a:extLst>
              </a:tr>
              <a:tr h="198040">
                <a:tc>
                  <a:txBody>
                    <a:bodyPr/>
                    <a:lstStyle/>
                    <a:p>
                      <a:pPr algn="l" fontAlgn="ctr"/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Cantidad de actividades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182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231511"/>
                  </a:ext>
                </a:extLst>
              </a:tr>
              <a:tr h="319877">
                <a:tc>
                  <a:txBody>
                    <a:bodyPr/>
                    <a:lstStyle/>
                    <a:p>
                      <a:pPr algn="l" fontAlgn="ctr"/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Efectividad POA transversal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58081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83358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0" cy="682752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3356" y="5052503"/>
            <a:ext cx="2523078" cy="1229691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3621978" y="892322"/>
            <a:ext cx="533584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s-DO" sz="2400" dirty="0"/>
              <a:t>Efectividad POA 2023, por departamentos</a:t>
            </a:r>
          </a:p>
        </p:txBody>
      </p:sp>
      <p:sp>
        <p:nvSpPr>
          <p:cNvPr id="12" name="CuadroTexto 11"/>
          <p:cNvSpPr txBox="1"/>
          <p:nvPr/>
        </p:nvSpPr>
        <p:spPr>
          <a:xfrm>
            <a:off x="3916218" y="165551"/>
            <a:ext cx="43595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>
                <a:solidFill>
                  <a:schemeClr val="bg2">
                    <a:lumMod val="90000"/>
                  </a:schemeClr>
                </a:solidFill>
              </a:rPr>
              <a:t>Dirección General de Contabilidad Gubernamental</a:t>
            </a:r>
            <a:endParaRPr lang="es-DO" sz="1600" dirty="0">
              <a:solidFill>
                <a:schemeClr val="bg2">
                  <a:lumMod val="90000"/>
                </a:schemeClr>
              </a:solidFill>
            </a:endParaRPr>
          </a:p>
        </p:txBody>
      </p:sp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00000000-0008-0000-00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07024725"/>
              </p:ext>
            </p:extLst>
          </p:nvPr>
        </p:nvGraphicFramePr>
        <p:xfrm>
          <a:off x="2768368" y="1862357"/>
          <a:ext cx="6703888" cy="32723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8582276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240"/>
            <a:ext cx="12192000" cy="682752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9250" y="4946486"/>
            <a:ext cx="2523078" cy="1229691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3171510" y="934335"/>
            <a:ext cx="53358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s-DO" sz="2400" b="1" dirty="0">
                <a:solidFill>
                  <a:schemeClr val="accent1">
                    <a:lumMod val="75000"/>
                  </a:schemeClr>
                </a:solidFill>
              </a:rPr>
              <a:t>Efectividad POA 2023.</a:t>
            </a:r>
          </a:p>
        </p:txBody>
      </p:sp>
      <p:sp>
        <p:nvSpPr>
          <p:cNvPr id="12" name="CuadroTexto 11"/>
          <p:cNvSpPr txBox="1"/>
          <p:nvPr/>
        </p:nvSpPr>
        <p:spPr>
          <a:xfrm>
            <a:off x="3916218" y="165551"/>
            <a:ext cx="43595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>
                <a:solidFill>
                  <a:schemeClr val="bg2">
                    <a:lumMod val="90000"/>
                  </a:schemeClr>
                </a:solidFill>
              </a:rPr>
              <a:t>Dirección General de Contabilidad Gubernamental</a:t>
            </a:r>
            <a:endParaRPr lang="es-DO" sz="16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2327015" y="4576446"/>
            <a:ext cx="3214746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/>
              <a:t>Elaborado por:</a:t>
            </a:r>
          </a:p>
          <a:p>
            <a:pPr algn="ctr"/>
            <a:endParaRPr lang="es-ES" sz="1200" dirty="0"/>
          </a:p>
          <a:p>
            <a:pPr algn="ctr"/>
            <a:endParaRPr lang="es-DO" sz="1200" dirty="0"/>
          </a:p>
          <a:p>
            <a:pPr algn="ctr"/>
            <a:r>
              <a:rPr lang="es-ES" sz="1200" dirty="0"/>
              <a:t>Alexandra Merán</a:t>
            </a:r>
          </a:p>
          <a:p>
            <a:pPr algn="ctr"/>
            <a:r>
              <a:rPr lang="es-ES" sz="1000" dirty="0"/>
              <a:t>Enc. Div. de Monitoreo de Programas, Planes y Proyectos.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F1B06BBC-50D2-41E8-9758-52F10F8E53C8}"/>
              </a:ext>
            </a:extLst>
          </p:cNvPr>
          <p:cNvSpPr txBox="1"/>
          <p:nvPr/>
        </p:nvSpPr>
        <p:spPr>
          <a:xfrm>
            <a:off x="6071752" y="4523779"/>
            <a:ext cx="3422193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/>
              <a:t>Aprobado por:</a:t>
            </a:r>
          </a:p>
          <a:p>
            <a:pPr algn="ctr"/>
            <a:endParaRPr lang="es-ES" sz="1200" dirty="0"/>
          </a:p>
          <a:p>
            <a:pPr algn="ctr"/>
            <a:endParaRPr lang="es-DO" sz="1200" dirty="0"/>
          </a:p>
          <a:p>
            <a:pPr algn="ctr"/>
            <a:r>
              <a:rPr lang="es-ES" sz="1200" dirty="0"/>
              <a:t>Laura Perez Lalane</a:t>
            </a:r>
          </a:p>
          <a:p>
            <a:pPr algn="ctr"/>
            <a:r>
              <a:rPr lang="es-ES" sz="1000" dirty="0"/>
              <a:t>Enc. Dpto. de Planificación y Desarrollo.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3676B0A7-8BB0-4047-9DF2-814D9A239DE1}"/>
              </a:ext>
            </a:extLst>
          </p:cNvPr>
          <p:cNvSpPr txBox="1"/>
          <p:nvPr/>
        </p:nvSpPr>
        <p:spPr>
          <a:xfrm>
            <a:off x="4753399" y="3941350"/>
            <a:ext cx="446854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Primer trimestre 2023</a:t>
            </a:r>
            <a:endParaRPr lang="es-DO" sz="16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3E6D699E-B2F5-4F84-BFDC-9BFF898B591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13278" y="1639863"/>
            <a:ext cx="2667698" cy="2026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627886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2384</TotalTime>
  <Words>393</Words>
  <Application>Microsoft Office PowerPoint</Application>
  <PresentationFormat>Panorámica</PresentationFormat>
  <Paragraphs>157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Jean Pimentel Castillo</dc:creator>
  <cp:lastModifiedBy>Alexandra Meran Santana</cp:lastModifiedBy>
  <cp:revision>94</cp:revision>
  <cp:lastPrinted>2023-04-17T14:16:56Z</cp:lastPrinted>
  <dcterms:created xsi:type="dcterms:W3CDTF">2021-12-21T13:29:34Z</dcterms:created>
  <dcterms:modified xsi:type="dcterms:W3CDTF">2023-04-17T15:03:17Z</dcterms:modified>
</cp:coreProperties>
</file>